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0"/>
  </p:notesMasterIdLst>
  <p:sldIdLst>
    <p:sldId id="256" r:id="rId2"/>
    <p:sldId id="317" r:id="rId3"/>
    <p:sldId id="341" r:id="rId4"/>
    <p:sldId id="343" r:id="rId5"/>
    <p:sldId id="344" r:id="rId6"/>
    <p:sldId id="345" r:id="rId7"/>
    <p:sldId id="346" r:id="rId8"/>
    <p:sldId id="347" r:id="rId9"/>
    <p:sldId id="360" r:id="rId10"/>
    <p:sldId id="350" r:id="rId11"/>
    <p:sldId id="349" r:id="rId12"/>
    <p:sldId id="351" r:id="rId13"/>
    <p:sldId id="352" r:id="rId14"/>
    <p:sldId id="353" r:id="rId15"/>
    <p:sldId id="354" r:id="rId16"/>
    <p:sldId id="355" r:id="rId17"/>
    <p:sldId id="356" r:id="rId18"/>
    <p:sldId id="357" r:id="rId19"/>
    <p:sldId id="358" r:id="rId20"/>
    <p:sldId id="359" r:id="rId21"/>
    <p:sldId id="361" r:id="rId22"/>
    <p:sldId id="365" r:id="rId23"/>
    <p:sldId id="362" r:id="rId24"/>
    <p:sldId id="363" r:id="rId25"/>
    <p:sldId id="366" r:id="rId26"/>
    <p:sldId id="364" r:id="rId27"/>
    <p:sldId id="314" r:id="rId28"/>
    <p:sldId id="367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B67BC"/>
    <a:srgbClr val="FCFB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065"/>
    <p:restoredTop sz="94674"/>
  </p:normalViewPr>
  <p:slideViewPr>
    <p:cSldViewPr snapToGrid="0" snapToObjects="1">
      <p:cViewPr varScale="1">
        <p:scale>
          <a:sx n="156" d="100"/>
          <a:sy n="156" d="100"/>
        </p:scale>
        <p:origin x="120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B701AE-786A-BF40-AA71-CC61F50D5FD0}" type="datetimeFigureOut">
              <a:rPr lang="en-US" smtClean="0"/>
              <a:t>6/9/20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50ACC2-0067-B747-83B7-C333B2033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7026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038199-BD52-6540-8578-78454D1FBB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64FFCB-DD40-9742-9A79-B6971A57E9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531A4D-A8AA-FA44-804A-AF4925E742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D524F-7CF6-034B-BD59-CBA1E24DA43A}" type="datetimeFigureOut">
              <a:rPr lang="en-US" smtClean="0"/>
              <a:t>6/9/20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43DA97-28FF-D940-A9F1-90A74D5608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4643DA-2451-CE4A-A814-390B62D5D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EC57D-271E-054E-BE8D-109D1F3031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8161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8647C7-860A-4449-8E33-DF4840F47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C728D8-6604-0E4D-AE10-2DFDC230C1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9D454-9F64-8D48-83AA-23744C0D0C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D524F-7CF6-034B-BD59-CBA1E24DA43A}" type="datetimeFigureOut">
              <a:rPr lang="en-US" smtClean="0"/>
              <a:t>6/9/20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4B4213-817C-B54F-9BBE-FF6E9E5F22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DBCD65-7D09-F943-A4C0-24BE276CE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EC57D-271E-054E-BE8D-109D1F3031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9799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DA2F485-9C12-2F49-A540-A5F74105880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79F51E-0F0A-A049-B2C4-4909D77A5C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1C6A8D-B6BB-BF44-8796-1082BCB8C7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D524F-7CF6-034B-BD59-CBA1E24DA43A}" type="datetimeFigureOut">
              <a:rPr lang="en-US" smtClean="0"/>
              <a:t>6/9/20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178FD4-A300-7745-94F1-DD8155907D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29B389-FAC1-3649-B7FC-C25209BE4D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EC57D-271E-054E-BE8D-109D1F3031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5215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EAB8F-66BA-F741-BA6F-F351915826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2AE3CE-0E74-6641-828E-E45F2701A3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2D4F82-849E-9748-9A66-D8D22CD7AE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D524F-7CF6-034B-BD59-CBA1E24DA43A}" type="datetimeFigureOut">
              <a:rPr lang="en-US" smtClean="0"/>
              <a:t>6/9/20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09713A-5956-7A41-A0F0-9E51274559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890136-8AB8-6948-97F4-2815652BC6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EC57D-271E-054E-BE8D-109D1F3031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2902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BF763C-A08B-7C4F-81A3-CB6703EBD1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DF1057-BCB4-2E42-93B1-23BFC8DAE3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17749E-4BE0-1543-93EE-16ADCCE627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D524F-7CF6-034B-BD59-CBA1E24DA43A}" type="datetimeFigureOut">
              <a:rPr lang="en-US" smtClean="0"/>
              <a:t>6/9/20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FE2A2B-8052-2443-9AB9-49EDFD5DB9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1917FA-CAD8-8744-A095-D66AF189F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EC57D-271E-054E-BE8D-109D1F3031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0214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0686A-1173-0B45-8A1B-089F1253B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9D5F15-F658-A345-8DC7-D4071F361C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0CE82F-D852-DD47-9BD4-D8823EE527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8BB9A3-3DA3-C642-8766-A78F0999CA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D524F-7CF6-034B-BD59-CBA1E24DA43A}" type="datetimeFigureOut">
              <a:rPr lang="en-US" smtClean="0"/>
              <a:t>6/9/20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4AE1E0-16C6-0147-B3C1-F016CB670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6E5BC6-1C90-EA48-A6C3-A2AB982817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EC57D-271E-054E-BE8D-109D1F3031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3908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D4D37-3226-9747-941E-AB07DF02F0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A31E94-B674-AC47-B33F-83B096182D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1D320F-74DC-0A4E-A46B-897C9AA7BD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D13097A-69C5-A148-922C-EC88B5DA53A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58ADE77-2538-654F-A84E-414E7FF3368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D9DCB2E-E297-8341-BC7C-0AE96F9E25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D524F-7CF6-034B-BD59-CBA1E24DA43A}" type="datetimeFigureOut">
              <a:rPr lang="en-US" smtClean="0"/>
              <a:t>6/9/20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00B8D9D-D604-9C4E-9619-C96912000D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E1A691-E817-2048-982A-4F3930CA98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EC57D-271E-054E-BE8D-109D1F3031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0933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E53D-6A08-5449-B0D7-6DDF6D2313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0CD264-2F88-574C-92DF-20414AE5F2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D524F-7CF6-034B-BD59-CBA1E24DA43A}" type="datetimeFigureOut">
              <a:rPr lang="en-US" smtClean="0"/>
              <a:t>6/9/20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1FBA9E-2217-9B44-909F-47B4477FF7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25990A-607B-A548-97F5-A0020ECBA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EC57D-271E-054E-BE8D-109D1F3031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0243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3CF2969-7FAE-AE47-8D88-BA189CBAC9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D524F-7CF6-034B-BD59-CBA1E24DA43A}" type="datetimeFigureOut">
              <a:rPr lang="en-US" smtClean="0"/>
              <a:t>6/9/20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230E62D-6877-984B-BD37-DF2C6DB5CA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9C88AF-953A-3945-AACB-C7DAA39C6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EC57D-271E-054E-BE8D-109D1F3031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8082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0F831-963E-2D4C-BD56-E60B508C0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0C3956-85B9-6E48-A939-C569F5C112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258887-F704-E84E-BA83-806411A7FD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959EFD-AECF-F743-8CFD-872D68C9F2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D524F-7CF6-034B-BD59-CBA1E24DA43A}" type="datetimeFigureOut">
              <a:rPr lang="en-US" smtClean="0"/>
              <a:t>6/9/20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D13167-1D5A-8A48-AFE4-1C28584E9C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C54B09-5282-A444-9100-37CAA6E539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EC57D-271E-054E-BE8D-109D1F3031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5698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9FF95C-AA5F-0942-B121-D8ABA9DE8E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93BE0BF-166E-4E4F-AFBD-17CC7D47FA2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B0DD65-1607-1C40-93BF-E6B338C51F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649FFE-B55C-884E-84C9-B1803F977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D524F-7CF6-034B-BD59-CBA1E24DA43A}" type="datetimeFigureOut">
              <a:rPr lang="en-US" smtClean="0"/>
              <a:t>6/9/20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590D28-EFE2-D144-BF59-3F66DD5471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D58F7B-0C3A-3F40-9159-2A181A0C9A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EC57D-271E-054E-BE8D-109D1F3031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0400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9D3D511-07CB-3140-A534-07054052F1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116D72-5657-7047-80D6-0C1EB97E7D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40C07E-9241-5746-91C6-1A11205A6C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8D524F-7CF6-034B-BD59-CBA1E24DA43A}" type="datetimeFigureOut">
              <a:rPr lang="en-US" smtClean="0"/>
              <a:t>6/9/20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5BFD07-9CA2-5544-9E7A-4482058DEF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115AFC-CF26-6E4E-B973-39FDB5A864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7EC57D-271E-054E-BE8D-109D1F3031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5250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EE7B81-36B4-434E-AEE4-2CB4492136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70720"/>
            <a:ext cx="9144000" cy="2387600"/>
          </a:xfrm>
        </p:spPr>
        <p:txBody>
          <a:bodyPr/>
          <a:lstStyle/>
          <a:p>
            <a:r>
              <a:rPr lang="en-US" dirty="0"/>
              <a:t>CSE 477: Introduction to Computer Security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13EDC08-8A7F-4949-885E-4E85B2175E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2767231"/>
          </a:xfrm>
        </p:spPr>
        <p:txBody>
          <a:bodyPr>
            <a:normAutofit lnSpcReduction="10000"/>
          </a:bodyPr>
          <a:lstStyle/>
          <a:p>
            <a:r>
              <a:rPr lang="en-US" sz="3200" dirty="0"/>
              <a:t>Lecture – 8</a:t>
            </a:r>
          </a:p>
          <a:p>
            <a:endParaRPr lang="en-US" dirty="0"/>
          </a:p>
          <a:p>
            <a:endParaRPr lang="en-US" dirty="0"/>
          </a:p>
          <a:p>
            <a:pPr algn="r"/>
            <a:r>
              <a:rPr lang="en-US" dirty="0"/>
              <a:t>Course Teacher: Dr. Md Sadek Ferdous</a:t>
            </a:r>
          </a:p>
          <a:p>
            <a:pPr algn="r"/>
            <a:r>
              <a:rPr lang="en-US" dirty="0"/>
              <a:t>Assistant Professor, CSE, SUST</a:t>
            </a:r>
          </a:p>
          <a:p>
            <a:pPr algn="r"/>
            <a:r>
              <a:rPr lang="en-US" dirty="0"/>
              <a:t>E-mail: </a:t>
            </a:r>
            <a:r>
              <a:rPr lang="en-US" dirty="0" err="1"/>
              <a:t>ripul.bd@gmail.com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05411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64FEE-34C3-024B-BA88-33E8D6444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Fermat’s Little Theorem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18F4B5E-BDE4-B248-88DA-5C8C31ABAED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46292" y="1825623"/>
                <a:ext cx="10943804" cy="4739563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GB" dirty="0"/>
                  <a:t>Theorem</a:t>
                </a:r>
              </a:p>
              <a:p>
                <a:pPr lvl="1"/>
                <a:r>
                  <a:rPr lang="en-GB" dirty="0"/>
                  <a:t>Let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GB" dirty="0"/>
                  <a:t> be a prime. For each nonzero residue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GB" dirty="0"/>
                  <a:t>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b="0" i="0" smtClean="0">
                            <a:latin typeface="Cambria Math" panose="02040503050406030204" pitchFamily="18" charset="0"/>
                          </a:rPr>
                          <m:t>Z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GB" dirty="0"/>
                  <a:t>, we have</a:t>
                </a:r>
              </a:p>
              <a:p>
                <a:pPr lvl="2"/>
                <a14:m>
                  <m:oMath xmlns:m="http://schemas.openxmlformats.org/officeDocument/2006/math">
                    <m:sSup>
                      <m:sSup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GB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GB" dirty="0"/>
                  <a:t> </a:t>
                </a:r>
              </a:p>
              <a:p>
                <a:r>
                  <a:rPr lang="en-GB" dirty="0"/>
                  <a:t>Example (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r>
                  <a:rPr lang="en-GB" dirty="0"/>
                  <a:t>):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GB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 5=1 </m:t>
                    </m:r>
                  </m:oMath>
                </a14:m>
                <a:r>
                  <a:rPr lang="en-GB" dirty="0"/>
                  <a:t>	 	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GB" i="1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GB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 5=16 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 5=1 </m:t>
                    </m:r>
                  </m:oMath>
                </a14:m>
                <a:endParaRPr lang="en-GB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  <m:sup>
                        <m:r>
                          <a:rPr lang="en-GB" i="1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GB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 5=81 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 5=1 </m:t>
                    </m:r>
                  </m:oMath>
                </a14:m>
                <a:r>
                  <a:rPr lang="en-GB" dirty="0"/>
                  <a:t>	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e>
                      <m:sup>
                        <m:r>
                          <a:rPr lang="en-GB" i="1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GB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 5=256 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 5=1 </m:t>
                    </m:r>
                  </m:oMath>
                </a14:m>
                <a:endParaRPr lang="en-GB" dirty="0"/>
              </a:p>
              <a:p>
                <a:r>
                  <a:rPr lang="en-GB" dirty="0"/>
                  <a:t>Corollary</a:t>
                </a:r>
              </a:p>
              <a:p>
                <a:pPr lvl="1"/>
                <a:r>
                  <a:rPr lang="en-GB" dirty="0"/>
                  <a:t>Let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GB" dirty="0"/>
                  <a:t> be a prime. For each nonzero residue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GB" dirty="0"/>
                  <a:t>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>
                            <a:latin typeface="Cambria Math" panose="02040503050406030204" pitchFamily="18" charset="0"/>
                          </a:rPr>
                          <m:t>Z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GB" dirty="0"/>
                  <a:t>, the multiplicative inverse of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GB" dirty="0"/>
                  <a:t> 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</m:sup>
                    </m:sSup>
                    <m:r>
                      <a:rPr lang="en-GB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GB" dirty="0"/>
              </a:p>
              <a:p>
                <a:r>
                  <a:rPr lang="en-GB" dirty="0"/>
                  <a:t>Proof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−2</m:t>
                            </m:r>
                          </m:sup>
                        </m:sSup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GB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18F4B5E-BDE4-B248-88DA-5C8C31ABAE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46292" y="1825623"/>
                <a:ext cx="10943804" cy="4739563"/>
              </a:xfrm>
              <a:blipFill>
                <a:blip r:embed="rId2"/>
                <a:stretch>
                  <a:fillRect l="-928" t="-3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09583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64FEE-34C3-024B-BA88-33E8D6444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Euler’s Theorem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18F4B5E-BDE4-B248-88DA-5C8C31ABAED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46292" y="1825623"/>
                <a:ext cx="10943804" cy="4739563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en-GB" dirty="0"/>
                  <a:t>The multiplicative group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>
                            <a:latin typeface="Cambria Math" panose="02040503050406030204" pitchFamily="18" charset="0"/>
                          </a:rPr>
                          <m:t>Z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GB" dirty="0"/>
                  <a:t>, denoted with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>
                            <a:latin typeface="Cambria Math" panose="02040503050406030204" pitchFamily="18" charset="0"/>
                          </a:rPr>
                          <m:t>Z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GB" dirty="0"/>
                  <a:t>, is the subset of elements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>
                            <a:latin typeface="Cambria Math" panose="02040503050406030204" pitchFamily="18" charset="0"/>
                          </a:rPr>
                          <m:t>Z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GB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relatively prime with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GB" dirty="0"/>
              </a:p>
              <a:p>
                <a:r>
                  <a:rPr lang="en-GB" dirty="0"/>
                  <a:t>The totient function of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GB" dirty="0"/>
                  <a:t>, denoted with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GB" dirty="0"/>
                  <a:t> is the size of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>
                            <a:latin typeface="Cambria Math" panose="02040503050406030204" pitchFamily="18" charset="0"/>
                          </a:rPr>
                          <m:t>Z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GB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GB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=|</m:t>
                    </m:r>
                    <m:sSubSup>
                      <m:sSubSup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>
                            <a:latin typeface="Cambria Math" panose="02040503050406030204" pitchFamily="18" charset="0"/>
                          </a:rPr>
                          <m:t>Z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GB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</m:oMath>
                </a14:m>
                <a:endParaRPr lang="en-GB" dirty="0"/>
              </a:p>
              <a:p>
                <a:r>
                  <a:rPr lang="en-GB" dirty="0"/>
                  <a:t>Example :</a:t>
                </a:r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>
                            <a:latin typeface="Cambria Math" panose="02040503050406030204" pitchFamily="18" charset="0"/>
                          </a:rPr>
                          <m:t>Z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  <m:sup>
                        <m:r>
                          <a:rPr lang="en-GB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GB" b="0" i="1" smtClean="0">
                        <a:latin typeface="Cambria Math" panose="02040503050406030204" pitchFamily="18" charset="0"/>
                      </a:rPr>
                      <m:t>={1,3,7,9}</m:t>
                    </m:r>
                  </m:oMath>
                </a14:m>
                <a:r>
                  <a:rPr lang="en-GB" dirty="0"/>
                  <a:t>	</a:t>
                </a:r>
                <a:r>
                  <a:rPr lang="el-GR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=4</m:t>
                    </m:r>
                  </m:oMath>
                </a14:m>
                <a:endParaRPr lang="en-GB" dirty="0"/>
              </a:p>
              <a:p>
                <a:r>
                  <a:rPr lang="en-GB" b="0" dirty="0">
                    <a:ea typeface="Cambria Math" panose="02040503050406030204" pitchFamily="18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GB" dirty="0"/>
                  <a:t> is prime, we have:</a:t>
                </a:r>
              </a:p>
              <a:p>
                <a:pPr lvl="1"/>
                <a:r>
                  <a:rPr lang="en-GB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>
                            <a:latin typeface="Cambria Math" panose="02040503050406030204" pitchFamily="18" charset="0"/>
                          </a:rPr>
                          <m:t>Z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  <m:sup>
                        <m:r>
                          <a:rPr lang="en-GB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GB" i="1">
                        <a:latin typeface="Cambria Math" panose="02040503050406030204" pitchFamily="18" charset="0"/>
                      </a:rPr>
                      <m:t>={1,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2,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3,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…,(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−1)}</m:t>
                    </m:r>
                  </m:oMath>
                </a14:m>
                <a:r>
                  <a:rPr lang="en-GB" dirty="0"/>
                  <a:t>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</m:t>
                    </m:r>
                  </m:oMath>
                </a14:m>
                <a:endParaRPr lang="en-GB" dirty="0"/>
              </a:p>
              <a:p>
                <a:r>
                  <a:rPr lang="en-GB" dirty="0"/>
                  <a:t>Theorem:</a:t>
                </a:r>
              </a:p>
              <a:p>
                <a:pPr lvl="1"/>
                <a:r>
                  <a:rPr lang="en-GB" dirty="0"/>
                  <a:t>For each element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GB" dirty="0"/>
                  <a:t> of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>
                            <a:latin typeface="Cambria Math" panose="02040503050406030204" pitchFamily="18" charset="0"/>
                          </a:rPr>
                          <m:t>Z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GB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GB" dirty="0"/>
                  <a:t> we have: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Φ</m:t>
                        </m:r>
                        <m:d>
                          <m:dPr>
                            <m:ctrlP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sup>
                    </m:sSup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</m:oMath>
                </a14:m>
                <a:endParaRPr lang="en-GB" b="0" dirty="0">
                  <a:ea typeface="Cambria Math" panose="02040503050406030204" pitchFamily="18" charset="0"/>
                </a:endParaRPr>
              </a:p>
              <a:p>
                <a:r>
                  <a:rPr lang="en-GB" dirty="0"/>
                  <a:t>Example (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=10)</m:t>
                    </m:r>
                  </m:oMath>
                </a14:m>
                <a:endParaRPr lang="en-GB" b="0" dirty="0">
                  <a:ea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Φ</m:t>
                        </m:r>
                        <m:d>
                          <m:dPr>
                            <m:ctrlP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10</m:t>
                            </m:r>
                          </m:e>
                        </m:d>
                      </m:sup>
                    </m:sSup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10=</m:t>
                    </m:r>
                    <m:sSup>
                      <m:sSupPr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e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10=81 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10=1</m:t>
                    </m:r>
                  </m:oMath>
                </a14:m>
                <a:endParaRPr lang="en-GB" dirty="0">
                  <a:ea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7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Φ</m:t>
                        </m:r>
                        <m:d>
                          <m:dPr>
                            <m:ctrlP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10</m:t>
                            </m:r>
                          </m:e>
                        </m:d>
                      </m:sup>
                    </m:sSup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10=</m:t>
                    </m:r>
                    <m:sSup>
                      <m:sSupPr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7</m:t>
                        </m:r>
                      </m:e>
                      <m:sup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10=2401 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10=1</m:t>
                    </m:r>
                  </m:oMath>
                </a14:m>
                <a:endParaRPr lang="en-GB" dirty="0">
                  <a:ea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9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Φ</m:t>
                        </m:r>
                        <m:d>
                          <m:dPr>
                            <m:ctrlP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10</m:t>
                            </m:r>
                          </m:e>
                        </m:d>
                      </m:sup>
                    </m:sSup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10=</m:t>
                    </m:r>
                    <m:sSup>
                      <m:sSupPr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9</m:t>
                        </m:r>
                      </m:e>
                      <m:sup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10=6561 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10=1</m:t>
                    </m:r>
                  </m:oMath>
                </a14:m>
                <a:endParaRPr lang="en-GB" dirty="0">
                  <a:ea typeface="Cambria Math" panose="02040503050406030204" pitchFamily="18" charset="0"/>
                </a:endParaRPr>
              </a:p>
              <a:p>
                <a:pPr lvl="1"/>
                <a:endParaRPr lang="en-GB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18F4B5E-BDE4-B248-88DA-5C8C31ABAE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46292" y="1825623"/>
                <a:ext cx="10943804" cy="4739563"/>
              </a:xfrm>
              <a:blipFill>
                <a:blip r:embed="rId2"/>
                <a:stretch>
                  <a:fillRect l="-696" t="-3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427222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64FEE-34C3-024B-BA88-33E8D6444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RSA Cryptosystem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8F4B5E-BDE4-B248-88DA-5C8C31ABAE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6292" y="1825623"/>
            <a:ext cx="5344115" cy="4739563"/>
          </a:xfrm>
        </p:spPr>
        <p:txBody>
          <a:bodyPr>
            <a:normAutofit fontScale="92500" lnSpcReduction="10000"/>
          </a:bodyPr>
          <a:lstStyle/>
          <a:p>
            <a:r>
              <a:rPr lang="en-GB" b="1" i="1" dirty="0"/>
              <a:t>RSA </a:t>
            </a:r>
            <a:r>
              <a:rPr lang="en-GB" dirty="0"/>
              <a:t>is named after its inventors, Ronald </a:t>
            </a:r>
            <a:r>
              <a:rPr lang="en-GB" dirty="0" err="1"/>
              <a:t>Rivest</a:t>
            </a:r>
            <a:r>
              <a:rPr lang="en-GB" dirty="0"/>
              <a:t>, Adi Shamir, and Leonard </a:t>
            </a:r>
            <a:r>
              <a:rPr lang="en-GB" dirty="0" err="1"/>
              <a:t>Adleman</a:t>
            </a:r>
            <a:r>
              <a:rPr lang="en-GB" dirty="0"/>
              <a:t> </a:t>
            </a:r>
          </a:p>
          <a:p>
            <a:r>
              <a:rPr lang="en-GB" dirty="0"/>
              <a:t>First published in 1977</a:t>
            </a:r>
          </a:p>
          <a:p>
            <a:r>
              <a:rPr lang="en-GB" dirty="0"/>
              <a:t>It is based on the practical difficulty of the factorization of the product of two large prime numbers</a:t>
            </a:r>
          </a:p>
          <a:p>
            <a:r>
              <a:rPr lang="en-GB" dirty="0"/>
              <a:t>One of the most widely used cryptosystems</a:t>
            </a:r>
          </a:p>
          <a:p>
            <a:r>
              <a:rPr lang="en-GB" dirty="0"/>
              <a:t>Because of its implications, the inventors have received Turing prize in 2002, the so-called Noble prize of CS</a:t>
            </a:r>
          </a:p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43CEE4-AAF1-DF4F-B1D8-4666227A84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8600" y="1986482"/>
            <a:ext cx="4775200" cy="393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6070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64FEE-34C3-024B-BA88-33E8D6444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RSA Cryptosystem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18F4B5E-BDE4-B248-88DA-5C8C31ABAED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46292" y="1825623"/>
                <a:ext cx="5732533" cy="5032377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en-GB" dirty="0"/>
                  <a:t>Setup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𝑝𝑞</m:t>
                    </m:r>
                  </m:oMath>
                </a14:m>
                <a:r>
                  <a:rPr lang="en-GB" dirty="0"/>
                  <a:t>, here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GB" dirty="0"/>
                  <a:t> and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GB" dirty="0"/>
                  <a:t> should be large prime numbers (e.g. 1024 digits)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en-GB" dirty="0"/>
                  <a:t> is chosen such that it is relatively prime to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endParaRPr lang="en-GB" dirty="0"/>
              </a:p>
              <a:p>
                <a:pPr lvl="2"/>
                <a:r>
                  <a:rPr lang="en-GB" dirty="0"/>
                  <a:t>That is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b="0" i="0" smtClean="0">
                        <a:latin typeface="Cambria Math" panose="02040503050406030204" pitchFamily="18" charset="0"/>
                      </a:rPr>
                      <m:t>gcd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Φ</m:t>
                        </m:r>
                        <m:d>
                          <m:dPr>
                            <m:ctrlP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</m:oMath>
                </a14:m>
                <a:endParaRPr lang="en-GB" dirty="0"/>
              </a:p>
              <a:p>
                <a:pPr lvl="2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</m:oMath>
                </a14:m>
                <a:endParaRPr lang="en-GB" b="0" dirty="0"/>
              </a:p>
              <a:p>
                <a:pPr lvl="1"/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GB" dirty="0"/>
                  <a:t> is inverse of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en-GB" dirty="0"/>
                  <a:t>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>
                            <a:latin typeface="Cambria Math" panose="02040503050406030204" pitchFamily="18" charset="0"/>
                          </a:rPr>
                          <m:t>Z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Φ</m:t>
                        </m:r>
                        <m:d>
                          <m:dPr>
                            <m:ctrlP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sub>
                    </m:sSub>
                  </m:oMath>
                </a14:m>
                <a:endParaRPr lang="en-GB" dirty="0"/>
              </a:p>
              <a:p>
                <a:pPr lvl="2"/>
                <a:r>
                  <a:rPr lang="en-GB" dirty="0"/>
                  <a:t>That is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</m:oMath>
                </a14:m>
                <a:endParaRPr lang="en-GB" dirty="0"/>
              </a:p>
              <a:p>
                <a:r>
                  <a:rPr lang="en-GB" dirty="0"/>
                  <a:t>Keys</a:t>
                </a:r>
              </a:p>
              <a:p>
                <a:pPr lvl="1"/>
                <a:r>
                  <a:rPr lang="en-GB" dirty="0"/>
                  <a:t>Public key,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=(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dirty="0"/>
              </a:p>
              <a:p>
                <a:pPr lvl="1"/>
                <a:r>
                  <a:rPr lang="en-GB" dirty="0"/>
                  <a:t>Private key,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GB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endParaRPr lang="en-GB" dirty="0"/>
              </a:p>
              <a:p>
                <a:r>
                  <a:rPr lang="en-GB" dirty="0"/>
                  <a:t>Encryption</a:t>
                </a:r>
              </a:p>
              <a:p>
                <a:pPr lvl="1"/>
                <a:r>
                  <a:rPr lang="en-GB" dirty="0"/>
                  <a:t>Plaintext ,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endParaRPr lang="en-GB" dirty="0"/>
              </a:p>
              <a:p>
                <a:pPr lvl="1"/>
                <a:r>
                  <a:rPr lang="en-GB" dirty="0"/>
                  <a:t>Ciphertext,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p>
                    </m:sSup>
                    <m:r>
                      <a:rPr lang="en-GB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GB" dirty="0"/>
              </a:p>
              <a:p>
                <a:r>
                  <a:rPr lang="en-GB" dirty="0"/>
                  <a:t>Decryption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  <m:r>
                      <a:rPr lang="en-GB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18F4B5E-BDE4-B248-88DA-5C8C31ABAE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46292" y="1825623"/>
                <a:ext cx="5732533" cy="5032377"/>
              </a:xfrm>
              <a:blipFill>
                <a:blip r:embed="rId2"/>
                <a:stretch>
                  <a:fillRect l="-1327" t="-3030" b="-1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CC345314-5BDD-D44D-A0F1-A0EED890C8C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71782" y="1825623"/>
                <a:ext cx="5732533" cy="503237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GB" dirty="0"/>
                  <a:t>Setup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=7</m:t>
                    </m:r>
                  </m:oMath>
                </a14:m>
                <a:r>
                  <a:rPr lang="en-GB" i="1" dirty="0">
                    <a:latin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=17</m:t>
                    </m:r>
                  </m:oMath>
                </a14:m>
                <a:endParaRPr lang="en-GB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GB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GB" i="1" smtClean="0">
                        <a:latin typeface="Cambria Math" panose="02040503050406030204" pitchFamily="18" charset="0"/>
                      </a:rPr>
                      <m:t>=7×17=119</m:t>
                    </m:r>
                  </m:oMath>
                </a14:m>
                <a:endParaRPr lang="en-GB" b="0" dirty="0"/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</a:rPr>
                      <m:t>=6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×16=96</m:t>
                    </m:r>
                  </m:oMath>
                </a14:m>
                <a:endParaRPr lang="en-GB" dirty="0"/>
              </a:p>
              <a:p>
                <a:pPr lvl="1"/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endParaRPr lang="en-GB" dirty="0"/>
              </a:p>
              <a:p>
                <a:pPr lvl="1"/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77</m:t>
                    </m:r>
                  </m:oMath>
                </a14:m>
                <a:endParaRPr lang="en-GB" dirty="0"/>
              </a:p>
              <a:p>
                <a:r>
                  <a:rPr lang="en-GB" dirty="0"/>
                  <a:t>Keys</a:t>
                </a:r>
              </a:p>
              <a:p>
                <a:pPr lvl="1"/>
                <a:r>
                  <a:rPr lang="en-GB" dirty="0"/>
                  <a:t>Public key: </a:t>
                </a:r>
                <a14:m>
                  <m:oMath xmlns:m="http://schemas.openxmlformats.org/officeDocument/2006/math">
                    <m:r>
                      <a:rPr lang="en-GB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119</m:t>
                    </m:r>
                    <m:r>
                      <a:rPr lang="en-GB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5</m:t>
                    </m:r>
                    <m:r>
                      <a:rPr lang="en-GB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dirty="0"/>
              </a:p>
              <a:p>
                <a:pPr lvl="1"/>
                <a:r>
                  <a:rPr lang="en-GB" dirty="0"/>
                  <a:t>Private key: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77</m:t>
                    </m:r>
                  </m:oMath>
                </a14:m>
                <a:endParaRPr lang="en-GB" dirty="0"/>
              </a:p>
              <a:p>
                <a:r>
                  <a:rPr lang="en-GB" dirty="0"/>
                  <a:t>Encryption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GB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=19</m:t>
                    </m:r>
                  </m:oMath>
                </a14:m>
                <a:endParaRPr lang="en-GB" dirty="0"/>
              </a:p>
              <a:p>
                <a:pPr lvl="1"/>
                <a14:m>
                  <m:oMath xmlns:m="http://schemas.openxmlformats.org/officeDocument/2006/math">
                    <m:r>
                      <a:rPr lang="en-GB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GB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19</m:t>
                        </m:r>
                      </m:e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  <m:r>
                      <a:rPr lang="en-GB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i="1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GB" i="1" smtClean="0">
                        <a:latin typeface="Cambria Math" panose="02040503050406030204" pitchFamily="18" charset="0"/>
                      </a:rPr>
                      <m:t> 119=66</m:t>
                    </m:r>
                  </m:oMath>
                </a14:m>
                <a:endParaRPr lang="en-GB" dirty="0"/>
              </a:p>
              <a:p>
                <a:r>
                  <a:rPr lang="en-GB" dirty="0"/>
                  <a:t>Decryption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GB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66</m:t>
                        </m:r>
                      </m:e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77</m:t>
                        </m:r>
                      </m:sup>
                    </m:sSup>
                    <m:r>
                      <a:rPr lang="en-GB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 119=19</m:t>
                    </m:r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CC345314-5BDD-D44D-A0F1-A0EED890C8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1782" y="1825623"/>
                <a:ext cx="5732533" cy="5032377"/>
              </a:xfrm>
              <a:prstGeom prst="rect">
                <a:avLst/>
              </a:prstGeom>
              <a:blipFill>
                <a:blip r:embed="rId3"/>
                <a:stretch>
                  <a:fillRect l="-1327" t="-25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807649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64FEE-34C3-024B-BA88-33E8D6444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RSA Cryptosystem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18F4B5E-BDE4-B248-88DA-5C8C31ABAED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46292" y="1825624"/>
                <a:ext cx="4947605" cy="2535984"/>
              </a:xfrm>
            </p:spPr>
            <p:txBody>
              <a:bodyPr>
                <a:normAutofit/>
              </a:bodyPr>
              <a:lstStyle/>
              <a:p>
                <a:r>
                  <a:rPr lang="en-GB" dirty="0"/>
                  <a:t>Setup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r>
                  <a:rPr lang="en-GB" i="1" dirty="0">
                    <a:latin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=11</m:t>
                    </m:r>
                  </m:oMath>
                </a14:m>
                <a:endParaRPr lang="en-GB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=5×11=55</m:t>
                    </m:r>
                  </m:oMath>
                </a14:m>
                <a:endParaRPr lang="en-GB" dirty="0"/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×1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40</m:t>
                    </m:r>
                  </m:oMath>
                </a14:m>
                <a:endParaRPr lang="en-GB" dirty="0"/>
              </a:p>
              <a:p>
                <a:pPr lvl="1"/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endParaRPr lang="en-GB" dirty="0"/>
              </a:p>
              <a:p>
                <a:pPr lvl="1"/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=27 (3.27=81=2.40+1)</m:t>
                    </m:r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18F4B5E-BDE4-B248-88DA-5C8C31ABAE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46292" y="1825624"/>
                <a:ext cx="4947605" cy="2535984"/>
              </a:xfrm>
              <a:blipFill>
                <a:blip r:embed="rId2"/>
                <a:stretch>
                  <a:fillRect l="-2051" t="-4523" b="-10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E21DA840-01E4-6645-B751-612DB76DE38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549809" y="1825622"/>
                <a:ext cx="4769581" cy="241460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GB" dirty="0"/>
                  <a:t>Encryption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GB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 55</m:t>
                    </m:r>
                  </m:oMath>
                </a14:m>
                <a:endParaRPr lang="en-GB" dirty="0"/>
              </a:p>
              <a:p>
                <a:r>
                  <a:rPr lang="en-GB" dirty="0"/>
                  <a:t>Decryption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27</m:t>
                        </m:r>
                      </m:sup>
                    </m:sSup>
                    <m:r>
                      <a:rPr lang="en-GB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 55</m:t>
                    </m:r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E21DA840-01E4-6645-B751-612DB76DE3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9809" y="1825622"/>
                <a:ext cx="4769581" cy="2414605"/>
              </a:xfrm>
              <a:prstGeom prst="rect">
                <a:avLst/>
              </a:prstGeom>
              <a:blipFill>
                <a:blip r:embed="rId3"/>
                <a:stretch>
                  <a:fillRect l="-2400" t="-47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A62C18D4-01AF-2340-A129-0A08BD0094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7789" y="4496544"/>
            <a:ext cx="6644629" cy="1748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1328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64FEE-34C3-024B-BA88-33E8D6444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RSA Correctness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18F4B5E-BDE4-B248-88DA-5C8C31ABAED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46292" y="1825623"/>
                <a:ext cx="10943804" cy="4739563"/>
              </a:xfrm>
            </p:spPr>
            <p:txBody>
              <a:bodyPr>
                <a:normAutofit/>
              </a:bodyPr>
              <a:lstStyle/>
              <a:p>
                <a:r>
                  <a:rPr lang="en-GB" dirty="0"/>
                  <a:t>Ciphertext,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en-GB" i="1">
                            <a:latin typeface="Cambria Math" panose="02040503050406030204" pitchFamily="18" charset="0"/>
                          </a:rPr>
                          <m:t>𝑒</m:t>
                        </m:r>
                      </m:sup>
                    </m:sSup>
                    <m:r>
                      <a:rPr lang="en-GB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GB" dirty="0"/>
                  <a:t> with the assumption that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b="0" i="0" smtClean="0">
                        <a:latin typeface="Cambria Math" panose="02040503050406030204" pitchFamily="18" charset="0"/>
                      </a:rPr>
                      <m:t>gcd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GB" dirty="0"/>
              </a:p>
              <a:p>
                <a:r>
                  <a:rPr lang="en-GB" dirty="0"/>
                  <a:t>We need to show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GB" i="1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  <m:r>
                      <a:rPr lang="en-GB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endParaRPr lang="en-GB" b="0" dirty="0"/>
              </a:p>
              <a:p>
                <a:r>
                  <a:rPr lang="en-GB" dirty="0"/>
                  <a:t>Since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𝑒𝑑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GB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GB" dirty="0"/>
                  <a:t>, there is an integer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GB" dirty="0"/>
                  <a:t> such that: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𝑒𝑑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+1</m:t>
                    </m:r>
                  </m:oMath>
                </a14:m>
                <a:endParaRPr lang="en-GB" dirty="0"/>
              </a:p>
              <a:p>
                <a:r>
                  <a:rPr lang="en-GB" dirty="0"/>
                  <a:t>Since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GB" dirty="0"/>
                  <a:t> is relatively prime with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GB" dirty="0"/>
                  <a:t>, we get the following from Euler’s theorem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Φ</m:t>
                        </m:r>
                        <m:d>
                          <m:dPr>
                            <m:ctrlP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sup>
                    </m:sSup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</m:oMath>
                </a14:m>
                <a:endParaRPr lang="en-GB" dirty="0">
                  <a:ea typeface="Cambria Math" panose="02040503050406030204" pitchFamily="18" charset="0"/>
                </a:endParaRPr>
              </a:p>
              <a:p>
                <a:r>
                  <a:rPr lang="en-GB" dirty="0">
                    <a:ea typeface="Cambria Math" panose="02040503050406030204" pitchFamily="18" charset="0"/>
                  </a:rPr>
                  <a:t>Now, </a:t>
                </a:r>
                <a:endParaRPr lang="en-GB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GB" i="1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  <m:r>
                      <a:rPr lang="en-GB" i="1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𝑒𝑑</m:t>
                        </m:r>
                      </m:sup>
                    </m:sSup>
                    <m:r>
                      <a:rPr lang="en-GB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en-GB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Φ</m:t>
                        </m:r>
                        <m:d>
                          <m:dPr>
                            <m:ctrlP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p>
                    </m:sSup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GB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</m:t>
                    </m:r>
                    <m:sSup>
                      <m:sSup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en-GB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Φ</m:t>
                        </m:r>
                        <m:d>
                          <m:dPr>
                            <m:ctrlP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sup>
                    </m:sSup>
                    <m:r>
                      <a:rPr lang="en-GB" i="1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  <m:sSup>
                          <m:sSup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el-G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Φ</m:t>
                            </m:r>
                            <m:d>
                              <m:dPr>
                                <m:ctrlPr>
                                  <a:rPr lang="en-GB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</m:sup>
                        </m:sSup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sSup>
                      <m:sSupPr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e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</m:t>
                    </m:r>
                  </m:oMath>
                </a14:m>
                <a:endParaRPr lang="en-GB" dirty="0">
                  <a:ea typeface="Cambria Math" panose="02040503050406030204" pitchFamily="18" charset="0"/>
                </a:endParaRPr>
              </a:p>
              <a:p>
                <a:pPr lvl="1"/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18F4B5E-BDE4-B248-88DA-5C8C31ABAE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46292" y="1825623"/>
                <a:ext cx="10943804" cy="4739563"/>
              </a:xfrm>
              <a:blipFill>
                <a:blip r:embed="rId2"/>
                <a:stretch>
                  <a:fillRect l="-928" t="-241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114519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64FEE-34C3-024B-BA88-33E8D6444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RSA Security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8F4B5E-BDE4-B248-88DA-5C8C31ABAE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6292" y="1825623"/>
            <a:ext cx="10943804" cy="4739563"/>
          </a:xfrm>
        </p:spPr>
        <p:txBody>
          <a:bodyPr>
            <a:normAutofit fontScale="92500" lnSpcReduction="20000"/>
          </a:bodyPr>
          <a:lstStyle/>
          <a:p>
            <a:r>
              <a:rPr lang="en-GB" dirty="0"/>
              <a:t>The security of the RSA cryptosystem is based on the difficulty of finding </a:t>
            </a:r>
            <a:r>
              <a:rPr lang="en-GB" i="1" dirty="0"/>
              <a:t>d</a:t>
            </a:r>
            <a:r>
              <a:rPr lang="en-GB" dirty="0"/>
              <a:t>, given </a:t>
            </a:r>
            <a:r>
              <a:rPr lang="en-GB" i="1" dirty="0"/>
              <a:t>e </a:t>
            </a:r>
            <a:r>
              <a:rPr lang="en-GB" dirty="0"/>
              <a:t>and </a:t>
            </a:r>
            <a:r>
              <a:rPr lang="en-GB" i="1" dirty="0"/>
              <a:t>n</a:t>
            </a:r>
            <a:endParaRPr lang="en-GB" dirty="0"/>
          </a:p>
          <a:p>
            <a:r>
              <a:rPr lang="en-GB" dirty="0"/>
              <a:t>If we knew </a:t>
            </a:r>
            <a:r>
              <a:rPr lang="el-GR" i="1" dirty="0"/>
              <a:t>φ</a:t>
            </a:r>
            <a:r>
              <a:rPr lang="el-GR" dirty="0"/>
              <a:t>(</a:t>
            </a:r>
            <a:r>
              <a:rPr lang="en-GB" i="1" dirty="0"/>
              <a:t>n</a:t>
            </a:r>
            <a:r>
              <a:rPr lang="en-GB" dirty="0"/>
              <a:t>) = (</a:t>
            </a:r>
            <a:r>
              <a:rPr lang="en-GB" i="1" dirty="0"/>
              <a:t>p</a:t>
            </a:r>
            <a:r>
              <a:rPr lang="en-GB" dirty="0"/>
              <a:t>−1)(</a:t>
            </a:r>
            <a:r>
              <a:rPr lang="en-GB" i="1" dirty="0"/>
              <a:t>q</a:t>
            </a:r>
            <a:r>
              <a:rPr lang="en-GB" dirty="0"/>
              <a:t>−1), it would be easy to compute </a:t>
            </a:r>
            <a:r>
              <a:rPr lang="en-GB" i="1" dirty="0"/>
              <a:t>d </a:t>
            </a:r>
            <a:r>
              <a:rPr lang="en-GB" dirty="0"/>
              <a:t>from </a:t>
            </a:r>
            <a:r>
              <a:rPr lang="en-GB" i="1" dirty="0"/>
              <a:t>e</a:t>
            </a:r>
            <a:endParaRPr lang="en-GB" dirty="0"/>
          </a:p>
          <a:p>
            <a:r>
              <a:rPr lang="en-GB" dirty="0"/>
              <a:t>Thus, Bob needs to keep </a:t>
            </a:r>
            <a:r>
              <a:rPr lang="en-GB" i="1" dirty="0"/>
              <a:t>p </a:t>
            </a:r>
            <a:r>
              <a:rPr lang="en-GB" dirty="0"/>
              <a:t>and </a:t>
            </a:r>
            <a:r>
              <a:rPr lang="en-GB" i="1" dirty="0"/>
              <a:t>q </a:t>
            </a:r>
            <a:r>
              <a:rPr lang="en-GB" dirty="0"/>
              <a:t>secret (or even destroy all knowledge of them), since anyone who knows the values of </a:t>
            </a:r>
            <a:r>
              <a:rPr lang="en-GB" i="1" dirty="0"/>
              <a:t>p </a:t>
            </a:r>
            <a:r>
              <a:rPr lang="en-GB" dirty="0"/>
              <a:t>and </a:t>
            </a:r>
            <a:r>
              <a:rPr lang="en-GB" i="1" dirty="0"/>
              <a:t>q </a:t>
            </a:r>
            <a:r>
              <a:rPr lang="en-GB" dirty="0"/>
              <a:t>immediately knows the value of </a:t>
            </a:r>
            <a:r>
              <a:rPr lang="el-GR" i="1" dirty="0"/>
              <a:t>φ</a:t>
            </a:r>
            <a:r>
              <a:rPr lang="el-GR" dirty="0"/>
              <a:t>(</a:t>
            </a:r>
            <a:r>
              <a:rPr lang="en-GB" i="1" dirty="0"/>
              <a:t>n</a:t>
            </a:r>
            <a:r>
              <a:rPr lang="en-GB" dirty="0"/>
              <a:t>)</a:t>
            </a:r>
          </a:p>
          <a:p>
            <a:r>
              <a:rPr lang="en-GB" dirty="0"/>
              <a:t>Anyone who knows the value of </a:t>
            </a:r>
            <a:r>
              <a:rPr lang="el-GR" i="1" dirty="0"/>
              <a:t>φ</a:t>
            </a:r>
            <a:r>
              <a:rPr lang="el-GR" dirty="0"/>
              <a:t>(</a:t>
            </a:r>
            <a:r>
              <a:rPr lang="en-GB" i="1" dirty="0"/>
              <a:t>n</a:t>
            </a:r>
            <a:r>
              <a:rPr lang="en-GB" dirty="0"/>
              <a:t>) can compute </a:t>
            </a:r>
            <a:r>
              <a:rPr lang="en-GB" i="1" dirty="0"/>
              <a:t>d </a:t>
            </a:r>
            <a:r>
              <a:rPr lang="en-GB" dirty="0"/>
              <a:t>= </a:t>
            </a:r>
            <a:r>
              <a:rPr lang="en-GB" i="1" dirty="0"/>
              <a:t>e</a:t>
            </a:r>
            <a:r>
              <a:rPr lang="en-GB" baseline="30000" dirty="0"/>
              <a:t>−1</a:t>
            </a:r>
            <a:r>
              <a:rPr lang="en-GB" dirty="0"/>
              <a:t> mod </a:t>
            </a:r>
            <a:r>
              <a:rPr lang="el-GR" i="1" dirty="0"/>
              <a:t>φ</a:t>
            </a:r>
            <a:r>
              <a:rPr lang="el-GR" dirty="0"/>
              <a:t>(</a:t>
            </a:r>
            <a:r>
              <a:rPr lang="en-GB" i="1" dirty="0"/>
              <a:t>n</a:t>
            </a:r>
            <a:r>
              <a:rPr lang="en-GB" dirty="0"/>
              <a:t>), using the extended Euclidian algorithm</a:t>
            </a:r>
          </a:p>
          <a:p>
            <a:r>
              <a:rPr lang="en-GB" dirty="0"/>
              <a:t>Thus, the security of the RSA cryptosystem is closely tied to factoring </a:t>
            </a:r>
            <a:r>
              <a:rPr lang="en-GB" i="1" dirty="0"/>
              <a:t>n</a:t>
            </a:r>
            <a:r>
              <a:rPr lang="en-GB" dirty="0"/>
              <a:t>, which would reveal the values of </a:t>
            </a:r>
            <a:r>
              <a:rPr lang="en-GB" i="1" dirty="0"/>
              <a:t>p </a:t>
            </a:r>
            <a:r>
              <a:rPr lang="en-GB" dirty="0"/>
              <a:t>and </a:t>
            </a:r>
            <a:r>
              <a:rPr lang="en-GB" i="1" dirty="0"/>
              <a:t>q</a:t>
            </a:r>
          </a:p>
          <a:p>
            <a:r>
              <a:rPr lang="en-GB" dirty="0"/>
              <a:t>Fortunately, since this problem has shown itself to be hard to solve, we can continue to rely on the security of the RSA cryptosystem, provided we use a large enough modulus</a:t>
            </a:r>
          </a:p>
        </p:txBody>
      </p:sp>
    </p:spTree>
    <p:extLst>
      <p:ext uri="{BB962C8B-B14F-4D97-AF65-F5344CB8AC3E}">
        <p14:creationId xmlns:p14="http://schemas.microsoft.com/office/powerpoint/2010/main" val="13015740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64FEE-34C3-024B-BA88-33E8D6444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RSA Security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8F4B5E-BDE4-B248-88DA-5C8C31ABAE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6292" y="1825623"/>
            <a:ext cx="6064306" cy="4739563"/>
          </a:xfrm>
        </p:spPr>
        <p:txBody>
          <a:bodyPr>
            <a:normAutofit fontScale="92500" lnSpcReduction="20000"/>
          </a:bodyPr>
          <a:lstStyle/>
          <a:p>
            <a:r>
              <a:rPr lang="en-GB" dirty="0"/>
              <a:t>In 1999, 512-bit challenge factored in 4 months using 35.7 CPU-years </a:t>
            </a:r>
          </a:p>
          <a:p>
            <a:pPr lvl="1"/>
            <a:r>
              <a:rPr lang="en-GB" dirty="0"/>
              <a:t>160 175-400 MHz SGI and Sun</a:t>
            </a:r>
          </a:p>
          <a:p>
            <a:pPr lvl="1"/>
            <a:r>
              <a:rPr lang="en-GB" dirty="0"/>
              <a:t>8 250 MHz SGI Origin</a:t>
            </a:r>
          </a:p>
          <a:p>
            <a:pPr lvl="1"/>
            <a:r>
              <a:rPr lang="en-GB" dirty="0"/>
              <a:t>120 300-450 MHz Pentium II</a:t>
            </a:r>
          </a:p>
          <a:p>
            <a:pPr lvl="1"/>
            <a:r>
              <a:rPr lang="en-GB" dirty="0"/>
              <a:t>4 500 MHz Digital/Compaq</a:t>
            </a:r>
          </a:p>
          <a:p>
            <a:r>
              <a:rPr lang="en-GB" dirty="0"/>
              <a:t>In 2005, a team of researchers factored the RSA-640 challenge number using 30 2.2GHz CPU years</a:t>
            </a:r>
          </a:p>
          <a:p>
            <a:r>
              <a:rPr lang="en-GB" dirty="0"/>
              <a:t>In 2004, the prize for factoring RSA-2048 was $200,000</a:t>
            </a:r>
          </a:p>
          <a:p>
            <a:r>
              <a:rPr lang="en-GB" dirty="0"/>
              <a:t>Current practice is 2,048-bit keys</a:t>
            </a:r>
          </a:p>
          <a:p>
            <a:r>
              <a:rPr lang="en-GB" dirty="0"/>
              <a:t>Estimated resources needed to factor a number within one year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C498722-51A1-6549-8552-9A405749CCD8}"/>
              </a:ext>
            </a:extLst>
          </p:cNvPr>
          <p:cNvGraphicFramePr>
            <a:graphicFrameLocks noGrp="1"/>
          </p:cNvGraphicFramePr>
          <p:nvPr/>
        </p:nvGraphicFramePr>
        <p:xfrm>
          <a:off x="8069331" y="3285366"/>
          <a:ext cx="3284469" cy="29058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4823">
                  <a:extLst>
                    <a:ext uri="{9D8B030D-6E8A-4147-A177-3AD203B41FA5}">
                      <a16:colId xmlns:a16="http://schemas.microsoft.com/office/drawing/2014/main" val="2253058081"/>
                    </a:ext>
                  </a:extLst>
                </a:gridCol>
                <a:gridCol w="1094823">
                  <a:extLst>
                    <a:ext uri="{9D8B030D-6E8A-4147-A177-3AD203B41FA5}">
                      <a16:colId xmlns:a16="http://schemas.microsoft.com/office/drawing/2014/main" val="1050234742"/>
                    </a:ext>
                  </a:extLst>
                </a:gridCol>
                <a:gridCol w="1094823">
                  <a:extLst>
                    <a:ext uri="{9D8B030D-6E8A-4147-A177-3AD203B41FA5}">
                      <a16:colId xmlns:a16="http://schemas.microsoft.com/office/drawing/2014/main" val="1766406860"/>
                    </a:ext>
                  </a:extLst>
                </a:gridCol>
              </a:tblGrid>
              <a:tr h="56644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Length</a:t>
                      </a:r>
                    </a:p>
                    <a:p>
                      <a:pPr algn="ctr"/>
                      <a:r>
                        <a:rPr lang="en-US" dirty="0"/>
                        <a:t>(bits)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PCs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Memory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33989895"/>
                  </a:ext>
                </a:extLst>
              </a:tr>
              <a:tr h="56644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128MB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80156399"/>
                  </a:ext>
                </a:extLst>
              </a:tr>
              <a:tr h="56644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215,000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4GB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71041637"/>
                  </a:ext>
                </a:extLst>
              </a:tr>
              <a:tr h="56644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342x10</a:t>
                      </a:r>
                      <a:r>
                        <a:rPr lang="en-US" baseline="30000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170GB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69000560"/>
                  </a:ext>
                </a:extLst>
              </a:tr>
              <a:tr h="56644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1620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1.6x10</a:t>
                      </a:r>
                      <a:r>
                        <a:rPr lang="en-US" baseline="30000" dirty="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120TB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814332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549395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64FEE-34C3-024B-BA88-33E8D6444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RSA Security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8F4B5E-BDE4-B248-88DA-5C8C31ABAE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6292" y="1825623"/>
            <a:ext cx="5385867" cy="5032377"/>
          </a:xfrm>
        </p:spPr>
        <p:txBody>
          <a:bodyPr>
            <a:normAutofit fontScale="85000" lnSpcReduction="20000"/>
          </a:bodyPr>
          <a:lstStyle/>
          <a:p>
            <a:r>
              <a:rPr lang="en-GB" dirty="0"/>
              <a:t>Side channel attacks have also been demonstrated on RSA, based on measuring the time taken by decryption and/or the power consumption of the CPU performing the operation</a:t>
            </a:r>
          </a:p>
          <a:p>
            <a:r>
              <a:rPr lang="en-GB" dirty="0"/>
              <a:t>A very recent (30 August, 2018) research presented at USENIX’18, authors were able to retrieve the encryption keys from mobile device within seconds and without physical access to the devices</a:t>
            </a:r>
          </a:p>
          <a:p>
            <a:r>
              <a:rPr lang="en-GB" dirty="0"/>
              <a:t>The attack recovers the exponent’s bits during modular exponentiation from </a:t>
            </a:r>
            <a:r>
              <a:rPr lang="en-GB" dirty="0" err="1"/>
              <a:t>analog</a:t>
            </a:r>
            <a:r>
              <a:rPr lang="en-GB" dirty="0"/>
              <a:t> signals that are unintentionally produced by the processor</a:t>
            </a:r>
          </a:p>
          <a:p>
            <a:pPr lvl="1"/>
            <a:r>
              <a:rPr lang="en-GB" dirty="0"/>
              <a:t>https://</a:t>
            </a:r>
            <a:r>
              <a:rPr lang="en-GB" dirty="0" err="1"/>
              <a:t>www.usenix.org</a:t>
            </a:r>
            <a:r>
              <a:rPr lang="en-GB" dirty="0"/>
              <a:t>/system/files/conference/usenixsecurity18/sec18-alam.pdf</a:t>
            </a:r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021AC9-9B5C-F148-9330-192767116E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2159" y="2722744"/>
            <a:ext cx="5281257" cy="2439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998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64FEE-34C3-024B-BA88-33E8D6444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RSA Determinism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8F4B5E-BDE4-B248-88DA-5C8C31ABAE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6292" y="1825623"/>
            <a:ext cx="10943804" cy="4739563"/>
          </a:xfrm>
        </p:spPr>
        <p:txBody>
          <a:bodyPr>
            <a:normAutofit/>
          </a:bodyPr>
          <a:lstStyle/>
          <a:p>
            <a:r>
              <a:rPr lang="en-GB" dirty="0"/>
              <a:t>We must take some care in how we use the RSA cryptosystem, however, because of its deterministic nature</a:t>
            </a:r>
          </a:p>
          <a:p>
            <a:r>
              <a:rPr lang="en-GB" dirty="0"/>
              <a:t>For example, suppose we use the RSA algorithm to encrypt two plaintext messages, </a:t>
            </a:r>
            <a:r>
              <a:rPr lang="en-GB" i="1" dirty="0"/>
              <a:t>M</a:t>
            </a:r>
            <a:r>
              <a:rPr lang="en-GB" baseline="-25000" dirty="0"/>
              <a:t>1</a:t>
            </a:r>
            <a:r>
              <a:rPr lang="en-GB" dirty="0"/>
              <a:t> and </a:t>
            </a:r>
            <a:r>
              <a:rPr lang="en-GB" i="1" dirty="0"/>
              <a:t>M</a:t>
            </a:r>
            <a:r>
              <a:rPr lang="en-GB" baseline="-25000" dirty="0"/>
              <a:t>2</a:t>
            </a:r>
            <a:r>
              <a:rPr lang="en-GB" dirty="0"/>
              <a:t>, into the respective ciphertexts, </a:t>
            </a:r>
            <a:r>
              <a:rPr lang="en-GB" i="1" dirty="0"/>
              <a:t>C</a:t>
            </a:r>
            <a:r>
              <a:rPr lang="en-GB" baseline="-25000" dirty="0"/>
              <a:t>1</a:t>
            </a:r>
            <a:r>
              <a:rPr lang="en-GB" dirty="0"/>
              <a:t> and </a:t>
            </a:r>
            <a:r>
              <a:rPr lang="en-GB" i="1" dirty="0"/>
              <a:t>C</a:t>
            </a:r>
            <a:r>
              <a:rPr lang="en-GB" baseline="-25000" dirty="0"/>
              <a:t>2</a:t>
            </a:r>
            <a:r>
              <a:rPr lang="en-GB" dirty="0"/>
              <a:t>, using the same public key</a:t>
            </a:r>
          </a:p>
          <a:p>
            <a:r>
              <a:rPr lang="en-GB" dirty="0"/>
              <a:t>Because RSA is deterministic, we know that, in this case, if </a:t>
            </a:r>
            <a:r>
              <a:rPr lang="en-GB" i="1" dirty="0"/>
              <a:t>C</a:t>
            </a:r>
            <a:r>
              <a:rPr lang="en-GB" baseline="-25000" dirty="0"/>
              <a:t>1</a:t>
            </a:r>
            <a:r>
              <a:rPr lang="en-GB" dirty="0"/>
              <a:t> = </a:t>
            </a:r>
            <a:r>
              <a:rPr lang="en-GB" i="1" dirty="0"/>
              <a:t>C</a:t>
            </a:r>
            <a:r>
              <a:rPr lang="en-GB" baseline="-25000" dirty="0"/>
              <a:t>2</a:t>
            </a:r>
            <a:r>
              <a:rPr lang="en-GB" dirty="0"/>
              <a:t>, then </a:t>
            </a:r>
            <a:r>
              <a:rPr lang="en-GB" i="1" dirty="0"/>
              <a:t>M</a:t>
            </a:r>
            <a:r>
              <a:rPr lang="en-GB" baseline="-25000" dirty="0"/>
              <a:t>1</a:t>
            </a:r>
            <a:r>
              <a:rPr lang="en-GB" dirty="0"/>
              <a:t> = </a:t>
            </a:r>
            <a:r>
              <a:rPr lang="en-GB" i="1" dirty="0"/>
              <a:t>M</a:t>
            </a:r>
            <a:r>
              <a:rPr lang="en-GB" baseline="-25000" dirty="0"/>
              <a:t>2</a:t>
            </a:r>
          </a:p>
          <a:p>
            <a:r>
              <a:rPr lang="en-GB" dirty="0"/>
              <a:t>Unfortunately, this fact could allow a cryptanalyst to infer information from ciphertexts encrypted from supposedly different plaintexts</a:t>
            </a:r>
          </a:p>
          <a:p>
            <a:r>
              <a:rPr lang="en-GB" dirty="0"/>
              <a:t>There is an alternative cryptosystem which can handle this issue</a:t>
            </a:r>
          </a:p>
        </p:txBody>
      </p:sp>
    </p:spTree>
    <p:extLst>
      <p:ext uri="{BB962C8B-B14F-4D97-AF65-F5344CB8AC3E}">
        <p14:creationId xmlns:p14="http://schemas.microsoft.com/office/powerpoint/2010/main" val="4015023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64FEE-34C3-024B-BA88-33E8D6444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8F4B5E-BDE4-B248-88DA-5C8C31ABAE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Number theory review</a:t>
            </a:r>
          </a:p>
          <a:p>
            <a:r>
              <a:rPr lang="en-US" dirty="0"/>
              <a:t>RSA Cryptosystem</a:t>
            </a:r>
          </a:p>
          <a:p>
            <a:r>
              <a:rPr lang="en-US"/>
              <a:t>RSA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329218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64FEE-34C3-024B-BA88-33E8D6444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RSA Implementation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18F4B5E-BDE4-B248-88DA-5C8C31ABAED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46292" y="1825623"/>
                <a:ext cx="10943804" cy="4739563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GB" dirty="0"/>
                  <a:t>The implementation of the RSA cryptosystem requires various algorithms</a:t>
                </a:r>
              </a:p>
              <a:p>
                <a:r>
                  <a:rPr lang="en-GB" dirty="0"/>
                  <a:t>Overall</a:t>
                </a:r>
              </a:p>
              <a:p>
                <a:pPr lvl="1"/>
                <a:r>
                  <a:rPr lang="en-GB" dirty="0"/>
                  <a:t>Representation of integers of arbitrarily large size and arithmetic operations on them</a:t>
                </a:r>
              </a:p>
              <a:p>
                <a:r>
                  <a:rPr lang="en-GB" dirty="0"/>
                  <a:t>Encryption</a:t>
                </a:r>
              </a:p>
              <a:p>
                <a:pPr lvl="1"/>
                <a:r>
                  <a:rPr lang="en-GB" dirty="0"/>
                  <a:t>Modular power</a:t>
                </a:r>
              </a:p>
              <a:p>
                <a:r>
                  <a:rPr lang="en-GB" dirty="0"/>
                  <a:t>Decryption</a:t>
                </a:r>
              </a:p>
              <a:p>
                <a:pPr lvl="1"/>
                <a:r>
                  <a:rPr lang="en-GB" dirty="0"/>
                  <a:t>Modular power</a:t>
                </a:r>
              </a:p>
              <a:p>
                <a:r>
                  <a:rPr lang="en-GB" dirty="0"/>
                  <a:t>Setup</a:t>
                </a:r>
              </a:p>
              <a:p>
                <a:pPr lvl="1"/>
                <a:r>
                  <a:rPr lang="en-GB" dirty="0"/>
                  <a:t>Generation of random numbers with a given number of bits (to generate candidates p and q)</a:t>
                </a:r>
              </a:p>
              <a:p>
                <a:pPr lvl="1"/>
                <a:r>
                  <a:rPr lang="en-GB" dirty="0"/>
                  <a:t>Primality testing (to check that candidates p and q are prime)</a:t>
                </a:r>
              </a:p>
              <a:p>
                <a:pPr lvl="1"/>
                <a:r>
                  <a:rPr lang="en-GB" dirty="0"/>
                  <a:t>Computation of the GCD (to verify that e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GB" dirty="0"/>
                  <a:t> are relatively prime)</a:t>
                </a:r>
              </a:p>
              <a:p>
                <a:pPr lvl="1"/>
                <a:r>
                  <a:rPr lang="en-GB" dirty="0"/>
                  <a:t>Computation of the multiplicative inverse (to compute d from e)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18F4B5E-BDE4-B248-88DA-5C8C31ABAE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46292" y="1825623"/>
                <a:ext cx="10943804" cy="4739563"/>
              </a:xfrm>
              <a:blipFill>
                <a:blip r:embed="rId2"/>
                <a:stretch>
                  <a:fillRect l="-812" t="-34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312663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64FEE-34C3-024B-BA88-33E8D6444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Repeated squaring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18F4B5E-BDE4-B248-88DA-5C8C31ABAED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46292" y="1825623"/>
                <a:ext cx="10943804" cy="5032377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GB" dirty="0"/>
                  <a:t>RSA requires modular exponentiation in the form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GB" i="1">
                            <a:latin typeface="Cambria Math" panose="02040503050406030204" pitchFamily="18" charset="0"/>
                          </a:rPr>
                          <m:t>𝑦</m:t>
                        </m:r>
                      </m:sup>
                    </m:sSup>
                    <m:r>
                      <a:rPr lang="en-GB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GB" dirty="0"/>
                  <a:t> for its encryption and decryption functions</a:t>
                </a:r>
              </a:p>
              <a:p>
                <a:r>
                  <a:rPr lang="en-GB" dirty="0"/>
                  <a:t>One simple approach to calculate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GB" i="1">
                            <a:latin typeface="Cambria Math" panose="02040503050406030204" pitchFamily="18" charset="0"/>
                          </a:rPr>
                          <m:t>𝑦</m:t>
                        </m:r>
                      </m:sup>
                    </m:sSup>
                    <m:r>
                      <a:rPr lang="en-GB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then perform the modular operation</a:t>
                </a:r>
              </a:p>
              <a:p>
                <a:pPr lvl="1"/>
                <a:r>
                  <a:rPr lang="en-GB" dirty="0"/>
                  <a:t>This is fully impractical in case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is large, as in the case of RSA</a:t>
                </a:r>
              </a:p>
              <a:p>
                <a:r>
                  <a:rPr lang="en-GB" dirty="0"/>
                  <a:t>Let’s assume that we would like to compute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1234</m:t>
                        </m:r>
                      </m:sup>
                    </m:sSup>
                    <m:r>
                      <a:rPr lang="en-GB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 789</m:t>
                    </m:r>
                  </m:oMath>
                </a14:m>
                <a:endParaRPr lang="en-GB" dirty="0"/>
              </a:p>
              <a:p>
                <a:r>
                  <a:rPr lang="en-GB" dirty="0"/>
                  <a:t>If we compute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GB" i="1">
                            <a:latin typeface="Cambria Math" panose="02040503050406030204" pitchFamily="18" charset="0"/>
                          </a:rPr>
                          <m:t>1234</m:t>
                        </m:r>
                      </m:sup>
                    </m:sSup>
                  </m:oMath>
                </a14:m>
                <a:r>
                  <a:rPr lang="en-GB" dirty="0"/>
                  <a:t> at first and then reduce it to 789, we will need to deal with very large numbers even though the final will contain only 3 digits</a:t>
                </a:r>
              </a:p>
              <a:p>
                <a:r>
                  <a:rPr lang="en-GB" dirty="0"/>
                  <a:t>Another approach could be</a:t>
                </a:r>
              </a:p>
              <a:p>
                <a:pPr lvl="1"/>
                <a:r>
                  <a:rPr lang="en-GB" dirty="0"/>
                  <a:t>Perform each multiplication and then calculate the remainder</a:t>
                </a:r>
              </a:p>
              <a:p>
                <a:r>
                  <a:rPr lang="en-GB" dirty="0"/>
                  <a:t>But it would require to perform the multiplication 1234 times which will be too slow to be practical</a:t>
                </a:r>
              </a:p>
              <a:p>
                <a:r>
                  <a:rPr lang="en-GB" dirty="0"/>
                  <a:t>In such cases, another method is utilised called repeated squaring</a:t>
                </a:r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18F4B5E-BDE4-B248-88DA-5C8C31ABAE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46292" y="1825623"/>
                <a:ext cx="10943804" cy="5032377"/>
              </a:xfrm>
              <a:blipFill>
                <a:blip r:embed="rId2"/>
                <a:stretch>
                  <a:fillRect l="-812" t="-25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825310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64FEE-34C3-024B-BA88-33E8D6444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Repeated squaring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18F4B5E-BDE4-B248-88DA-5C8C31ABAED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46292" y="1825622"/>
                <a:ext cx="4383254" cy="4770387"/>
              </a:xfrm>
            </p:spPr>
            <p:txBody>
              <a:bodyPr>
                <a:normAutofit fontScale="85000" lnSpcReduction="10000"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GB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 789</m:t>
                    </m:r>
                    <m:r>
                      <a:rPr lang="en-GB" b="0" i="0" smtClean="0">
                        <a:latin typeface="Cambria Math" panose="02040503050406030204" pitchFamily="18" charset="0"/>
                      </a:rPr>
                      <m:t>=4</m:t>
                    </m:r>
                  </m:oMath>
                </a14:m>
                <a:endParaRPr lang="en-GB" b="0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GB" i="1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GB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 789=</m:t>
                    </m:r>
                    <m:sSup>
                      <m:sSup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e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b="0" i="1" smtClean="0">
                        <a:latin typeface="Cambria Math" panose="02040503050406030204" pitchFamily="18" charset="0"/>
                      </a:rPr>
                      <m:t>=16</m:t>
                    </m:r>
                  </m:oMath>
                </a14:m>
                <a:endParaRPr lang="en-GB" b="0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8</m:t>
                        </m:r>
                      </m:sup>
                    </m:sSup>
                    <m:r>
                      <a:rPr lang="en-GB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 789=</m:t>
                    </m:r>
                    <m:sSup>
                      <m:sSup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16</m:t>
                        </m:r>
                      </m:e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b="0" i="1" smtClean="0">
                        <a:latin typeface="Cambria Math" panose="02040503050406030204" pitchFamily="18" charset="0"/>
                      </a:rPr>
                      <m:t>=256</m:t>
                    </m:r>
                  </m:oMath>
                </a14:m>
                <a:endParaRPr lang="en-GB" b="0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GB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  <m:r>
                      <a:rPr lang="en-GB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 789=</m:t>
                    </m:r>
                    <m:sSup>
                      <m:sSup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256</m:t>
                        </m:r>
                      </m:e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b="0" i="1" smtClean="0">
                        <a:latin typeface="Cambria Math" panose="02040503050406030204" pitchFamily="18" charset="0"/>
                      </a:rPr>
                      <m:t>=49</m:t>
                    </m:r>
                  </m:oMath>
                </a14:m>
                <a:endParaRPr lang="en-GB" b="0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32</m:t>
                        </m:r>
                      </m:sup>
                    </m:sSup>
                    <m:r>
                      <a:rPr lang="en-GB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 789=</m:t>
                    </m:r>
                    <m:sSup>
                      <m:sSup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49</m:t>
                        </m:r>
                      </m:e>
                      <m:sup>
                        <m:r>
                          <a:rPr lang="en-GB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34</m:t>
                    </m:r>
                  </m:oMath>
                </a14:m>
                <a:endParaRPr lang="en-GB" b="0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64</m:t>
                        </m:r>
                      </m:sup>
                    </m:sSup>
                    <m:r>
                      <a:rPr lang="en-GB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 789=</m:t>
                    </m:r>
                    <m:sSup>
                      <m:sSup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34</m:t>
                        </m:r>
                      </m:e>
                      <m:sup>
                        <m:r>
                          <a:rPr lang="en-GB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367</m:t>
                    </m:r>
                  </m:oMath>
                </a14:m>
                <a:endParaRPr lang="en-GB" b="0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128</m:t>
                        </m:r>
                      </m:sup>
                    </m:sSup>
                    <m:r>
                      <a:rPr lang="en-GB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 789=</m:t>
                    </m:r>
                    <m:sSup>
                      <m:sSup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367</m:t>
                        </m:r>
                      </m:e>
                      <m:sup>
                        <m:r>
                          <a:rPr lang="en-GB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559</m:t>
                    </m:r>
                  </m:oMath>
                </a14:m>
                <a:endParaRPr lang="en-GB" b="0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256</m:t>
                        </m:r>
                      </m:sup>
                    </m:sSup>
                    <m:r>
                      <a:rPr lang="en-GB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 789=</m:t>
                    </m:r>
                    <m:sSup>
                      <m:sSup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559</m:t>
                        </m:r>
                      </m:e>
                      <m:sup>
                        <m:r>
                          <a:rPr lang="en-GB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37</m:t>
                    </m:r>
                  </m:oMath>
                </a14:m>
                <a:endParaRPr lang="en-GB" b="0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512</m:t>
                        </m:r>
                      </m:sup>
                    </m:sSup>
                    <m:r>
                      <a:rPr lang="en-GB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 789=</m:t>
                    </m:r>
                    <m:sSup>
                      <m:sSup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37</m:t>
                        </m:r>
                      </m:e>
                      <m:sup>
                        <m:r>
                          <a:rPr lang="en-GB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580</m:t>
                    </m:r>
                  </m:oMath>
                </a14:m>
                <a:endParaRPr lang="en-GB" b="0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1024</m:t>
                        </m:r>
                      </m:sup>
                    </m:sSup>
                    <m:r>
                      <a:rPr lang="en-GB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 789=</m:t>
                    </m:r>
                    <m:sSup>
                      <m:sSup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580</m:t>
                        </m:r>
                      </m:e>
                      <m:sup>
                        <m:r>
                          <a:rPr lang="en-GB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286</m:t>
                    </m:r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18F4B5E-BDE4-B248-88DA-5C8C31ABAE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46292" y="1825622"/>
                <a:ext cx="4383254" cy="4770387"/>
              </a:xfrm>
              <a:blipFill>
                <a:blip r:embed="rId2"/>
                <a:stretch>
                  <a:fillRect l="-1734" t="-16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B241E82F-6053-F240-88D0-48DCA393DE0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848076" y="1822444"/>
                <a:ext cx="6121317" cy="477038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1234=1024+128+64+16+2</m:t>
                    </m:r>
                  </m:oMath>
                </a14:m>
                <a:endParaRPr lang="en-GB" b="0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GB" i="1">
                            <a:latin typeface="Cambria Math" panose="02040503050406030204" pitchFamily="18" charset="0"/>
                          </a:rPr>
                          <m:t>1234</m:t>
                        </m:r>
                      </m:sup>
                    </m:sSup>
                    <m:r>
                      <a:rPr lang="en-GB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GB" i="1">
                            <a:latin typeface="Cambria Math" panose="02040503050406030204" pitchFamily="18" charset="0"/>
                          </a:rPr>
                          <m:t>1024+128+64+16+2</m:t>
                        </m:r>
                      </m:sup>
                    </m:sSup>
                  </m:oMath>
                </a14:m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             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GB" i="1">
                            <a:latin typeface="Cambria Math" panose="02040503050406030204" pitchFamily="18" charset="0"/>
                          </a:rPr>
                          <m:t>102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GB" b="0" i="1" smtClean="0">
                        <a:latin typeface="Cambria Math" panose="02040503050406030204" pitchFamily="18" charset="0"/>
                      </a:rPr>
                      <m:t>. </m:t>
                    </m:r>
                    <m:sSup>
                      <m:sSup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128</m:t>
                        </m:r>
                      </m:sup>
                    </m:sSup>
                    <m:r>
                      <a:rPr lang="en-GB" b="0" i="1" smtClean="0">
                        <a:latin typeface="Cambria Math" panose="02040503050406030204" pitchFamily="18" charset="0"/>
                      </a:rPr>
                      <m:t>. </m:t>
                    </m:r>
                    <m:sSup>
                      <m:sSup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64</m:t>
                        </m:r>
                      </m:sup>
                    </m:sSup>
                    <m:r>
                      <a:rPr lang="en-GB" b="0" i="1" smtClean="0">
                        <a:latin typeface="Cambria Math" panose="02040503050406030204" pitchFamily="18" charset="0"/>
                      </a:rPr>
                      <m:t>.</m:t>
                    </m:r>
                    <m:sSup>
                      <m:sSup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16</m:t>
                        </m:r>
                      </m:sup>
                    </m:sSup>
                    <m:r>
                      <a:rPr lang="en-GB" b="0" i="1" smtClean="0">
                        <a:latin typeface="Cambria Math" panose="02040503050406030204" pitchFamily="18" charset="0"/>
                      </a:rPr>
                      <m:t>.</m:t>
                    </m:r>
                    <m:sSup>
                      <m:sSup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    </a:t>
                </a:r>
                <a14:m>
                  <m:oMath xmlns:m="http://schemas.openxmlformats.org/officeDocument/2006/math">
                    <m:r>
                      <a:rPr lang="en-GB" b="0" i="0" smtClean="0">
                        <a:latin typeface="Cambria Math" panose="02040503050406030204" pitchFamily="18" charset="0"/>
                      </a:rPr>
                      <m:t>           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286.559.367.49.4 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 789</m:t>
                    </m:r>
                  </m:oMath>
                </a14:m>
                <a:endParaRPr lang="en-GB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GB" dirty="0"/>
                  <a:t>	  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481</m:t>
                    </m:r>
                  </m:oMath>
                </a14:m>
                <a:endParaRPr lang="en-GB" dirty="0"/>
              </a:p>
              <a:p>
                <a:r>
                  <a:rPr lang="en-GB" dirty="0"/>
                  <a:t>If we want compute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p>
                    </m:sSup>
                    <m:r>
                      <a:rPr lang="en-GB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GB" dirty="0"/>
              </a:p>
              <a:p>
                <a:pPr lvl="1"/>
                <a:r>
                  <a:rPr lang="en-GB" dirty="0"/>
                  <a:t>We can do it with at most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2</m:t>
                    </m:r>
                    <m:func>
                      <m:func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GB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GB" dirty="0"/>
                  <a:t> multiplications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GB" dirty="0"/>
              </a:p>
              <a:p>
                <a:pPr lvl="1"/>
                <a:r>
                  <a:rPr lang="en-GB" dirty="0"/>
                  <a:t>We never have to deal with numbers larger than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B241E82F-6053-F240-88D0-48DCA393DE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8076" y="1822444"/>
                <a:ext cx="6121317" cy="4770387"/>
              </a:xfrm>
              <a:prstGeom prst="rect">
                <a:avLst/>
              </a:prstGeom>
              <a:blipFill>
                <a:blip r:embed="rId3"/>
                <a:stretch>
                  <a:fillRect l="-1449" t="-1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632308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64FEE-34C3-024B-BA88-33E8D6444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Multiplicative inverse calculation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18F4B5E-BDE4-B248-88DA-5C8C31ABAED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46292" y="1825623"/>
                <a:ext cx="10943804" cy="4739563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GB" dirty="0"/>
                  <a:t>Given integers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GB" dirty="0"/>
                  <a:t> and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GB" dirty="0"/>
                  <a:t>, there are integers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GB" dirty="0"/>
                  <a:t> and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GB" dirty="0"/>
                  <a:t> such that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𝑗𝑏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b="0" i="0" smtClean="0">
                            <a:latin typeface="Cambria Math" panose="02040503050406030204" pitchFamily="18" charset="0"/>
                          </a:rPr>
                          <m:t>gcd</m:t>
                        </m:r>
                      </m:fName>
                      <m:e>
                        <m:d>
                          <m:d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</m:e>
                    </m:func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endParaRPr lang="en-GB" b="0" dirty="0"/>
              </a:p>
              <a:p>
                <a:r>
                  <a:rPr lang="en-GB" dirty="0"/>
                  <a:t>Example: a=21, b=15, d=3, </a:t>
                </a:r>
                <a:r>
                  <a:rPr lang="en-GB" dirty="0" err="1"/>
                  <a:t>i</a:t>
                </a:r>
                <a:r>
                  <a:rPr lang="en-GB" dirty="0"/>
                  <a:t>=3, j=-4</a:t>
                </a:r>
              </a:p>
              <a:p>
                <a:pPr lvl="1"/>
                <a:r>
                  <a:rPr lang="en-GB" dirty="0"/>
                  <a:t>3=3x21 + (-4)15 = 63 - 60 = 3</a:t>
                </a:r>
              </a:p>
              <a:p>
                <a:r>
                  <a:rPr lang="en-GB" dirty="0"/>
                  <a:t>Given positive integers a and b, the extended Euclid’s algorithm computes a triplet (</a:t>
                </a:r>
                <a:r>
                  <a:rPr lang="en-GB" dirty="0" err="1"/>
                  <a:t>d,i,j</a:t>
                </a:r>
                <a:r>
                  <a:rPr lang="en-GB" dirty="0"/>
                  <a:t>) such that</a:t>
                </a:r>
              </a:p>
              <a:p>
                <a:pPr lvl="1"/>
                <a:r>
                  <a:rPr lang="en-GB" dirty="0"/>
                  <a:t>d = </a:t>
                </a:r>
                <a:r>
                  <a:rPr lang="en-GB" dirty="0" err="1"/>
                  <a:t>gcd</a:t>
                </a:r>
                <a:r>
                  <a:rPr lang="en-GB" dirty="0"/>
                  <a:t>(</a:t>
                </a:r>
                <a:r>
                  <a:rPr lang="en-GB" dirty="0" err="1"/>
                  <a:t>a,b</a:t>
                </a:r>
                <a:r>
                  <a:rPr lang="en-GB" dirty="0"/>
                  <a:t>)</a:t>
                </a:r>
              </a:p>
              <a:p>
                <a:pPr lvl="1"/>
                <a:r>
                  <a:rPr lang="en-GB" dirty="0"/>
                  <a:t>d = </a:t>
                </a:r>
                <a:r>
                  <a:rPr lang="en-GB" dirty="0" err="1"/>
                  <a:t>ia</a:t>
                </a:r>
                <a:r>
                  <a:rPr lang="en-GB" dirty="0"/>
                  <a:t> + </a:t>
                </a:r>
                <a:r>
                  <a:rPr lang="en-GB" dirty="0" err="1"/>
                  <a:t>jb</a:t>
                </a:r>
                <a:endParaRPr lang="en-GB" dirty="0"/>
              </a:p>
              <a:p>
                <a:r>
                  <a:rPr lang="en-GB" dirty="0"/>
                  <a:t>To test the existence of and compute the inverse of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GB" dirty="0"/>
                  <a:t>,</a:t>
                </a:r>
              </a:p>
              <a:p>
                <a:pPr lvl="1"/>
                <a:r>
                  <a:rPr lang="en-GB" dirty="0"/>
                  <a:t>we execute the extended Euclid’s algorithm on the input pair (</a:t>
                </a:r>
                <a:r>
                  <a:rPr lang="en-GB" dirty="0" err="1"/>
                  <a:t>x,n</a:t>
                </a:r>
                <a:r>
                  <a:rPr lang="en-GB" dirty="0"/>
                  <a:t>)</a:t>
                </a:r>
              </a:p>
              <a:p>
                <a:r>
                  <a:rPr lang="en-GB" dirty="0"/>
                  <a:t>Let (</a:t>
                </a:r>
                <a:r>
                  <a:rPr lang="en-GB" dirty="0" err="1"/>
                  <a:t>d,i,j</a:t>
                </a:r>
                <a:r>
                  <a:rPr lang="en-GB" dirty="0"/>
                  <a:t>) be the triplet returned where d = ix + </a:t>
                </a:r>
                <a:r>
                  <a:rPr lang="en-GB" dirty="0" err="1"/>
                  <a:t>jn</a:t>
                </a:r>
                <a:endParaRPr lang="en-GB" dirty="0"/>
              </a:p>
              <a:p>
                <a:r>
                  <a:rPr lang="en-GB" dirty="0"/>
                  <a:t>If d = 1, </a:t>
                </a:r>
                <a:r>
                  <a:rPr lang="en-GB" dirty="0" err="1"/>
                  <a:t>i</a:t>
                </a:r>
                <a:r>
                  <a:rPr lang="en-GB" dirty="0"/>
                  <a:t> is the multiplicative inverse of x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GB" dirty="0"/>
              </a:p>
              <a:p>
                <a:r>
                  <a:rPr lang="en-GB" dirty="0"/>
                  <a:t>If d &gt; 1, x has no inverse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GB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18F4B5E-BDE4-B248-88DA-5C8C31ABAE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46292" y="1825623"/>
                <a:ext cx="10943804" cy="4739563"/>
              </a:xfrm>
              <a:blipFill>
                <a:blip r:embed="rId2"/>
                <a:stretch>
                  <a:fillRect l="-812" t="-3485" b="-13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927846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64FEE-34C3-024B-BA88-33E8D6444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Primality testing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8F4B5E-BDE4-B248-88DA-5C8C31ABAE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6292" y="1825623"/>
            <a:ext cx="10943804" cy="4739563"/>
          </a:xfrm>
        </p:spPr>
        <p:txBody>
          <a:bodyPr>
            <a:normAutofit/>
          </a:bodyPr>
          <a:lstStyle/>
          <a:p>
            <a:r>
              <a:rPr lang="en-GB" dirty="0"/>
              <a:t>Yet another important computation that is often used in modern cryptography is </a:t>
            </a:r>
            <a:r>
              <a:rPr lang="en-GB" b="1" i="1" dirty="0"/>
              <a:t>primality testing</a:t>
            </a:r>
          </a:p>
          <a:p>
            <a:r>
              <a:rPr lang="en-GB" dirty="0"/>
              <a:t>In this instance, we are given a positive integer, </a:t>
            </a:r>
            <a:r>
              <a:rPr lang="en-GB" i="1" dirty="0"/>
              <a:t>n</a:t>
            </a:r>
            <a:r>
              <a:rPr lang="en-GB" dirty="0"/>
              <a:t>, and we want to determine if </a:t>
            </a:r>
            <a:r>
              <a:rPr lang="en-GB" i="1" dirty="0"/>
              <a:t>n </a:t>
            </a:r>
            <a:r>
              <a:rPr lang="en-GB" dirty="0"/>
              <a:t>is prime or not</a:t>
            </a:r>
          </a:p>
          <a:p>
            <a:r>
              <a:rPr lang="en-GB" dirty="0"/>
              <a:t>Fortunately, there are efficient methods for performing such tests </a:t>
            </a:r>
          </a:p>
          <a:p>
            <a:pPr lvl="1"/>
            <a:r>
              <a:rPr lang="en-GB" dirty="0"/>
              <a:t>None of these methods actually factor </a:t>
            </a:r>
            <a:r>
              <a:rPr lang="en-GB" i="1" dirty="0"/>
              <a:t>n</a:t>
            </a:r>
          </a:p>
          <a:p>
            <a:r>
              <a:rPr lang="en-GB" dirty="0"/>
              <a:t>They just indicate whether </a:t>
            </a:r>
            <a:r>
              <a:rPr lang="en-GB" i="1" dirty="0"/>
              <a:t>n </a:t>
            </a:r>
            <a:r>
              <a:rPr lang="en-GB" dirty="0"/>
              <a:t>is prime or not</a:t>
            </a:r>
          </a:p>
        </p:txBody>
      </p:sp>
    </p:spTree>
    <p:extLst>
      <p:ext uri="{BB962C8B-B14F-4D97-AF65-F5344CB8AC3E}">
        <p14:creationId xmlns:p14="http://schemas.microsoft.com/office/powerpoint/2010/main" val="452267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64FEE-34C3-024B-BA88-33E8D6444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Primality testing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18F4B5E-BDE4-B248-88DA-5C8C31ABAED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46292" y="1825623"/>
                <a:ext cx="10943804" cy="5335465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GB" dirty="0"/>
                  <a:t>Fermat Primality Test:</a:t>
                </a:r>
              </a:p>
              <a:p>
                <a:pPr lvl="1"/>
                <a:r>
                  <a:rPr lang="en-GB" dirty="0"/>
                  <a:t>Let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&gt;1</m:t>
                    </m:r>
                  </m:oMath>
                </a14:m>
                <a:r>
                  <a:rPr lang="en-GB" dirty="0"/>
                  <a:t> be an integer. Choose a random integer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GB" dirty="0"/>
                  <a:t> with </a:t>
                </a:r>
                <a14:m>
                  <m:oMath xmlns:m="http://schemas.openxmlformats.org/officeDocument/2006/math">
                    <m:r>
                      <a:rPr lang="en-GB" b="0" i="0" smtClean="0">
                        <a:latin typeface="Cambria Math" panose="02040503050406030204" pitchFamily="18" charset="0"/>
                      </a:rPr>
                      <m:t>1&lt;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GB" dirty="0"/>
                  <a:t>.</a:t>
                </a:r>
              </a:p>
              <a:p>
                <a:pPr lvl="1"/>
                <a:r>
                  <a:rPr lang="en-GB" dirty="0"/>
                  <a:t>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GB" b="0" i="0" smtClean="0">
                            <a:latin typeface="Cambria Math" panose="02040503050406030204" pitchFamily="18" charset="0"/>
                          </a:rPr>
                          <m:t>p</m:t>
                        </m:r>
                        <m:r>
                          <a:rPr lang="en-GB" b="0" i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GB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GB" b="0" i="0" smtClean="0">
                        <a:latin typeface="Cambria Math" panose="02040503050406030204" pitchFamily="18" charset="0"/>
                      </a:rPr>
                      <m:t>mod</m:t>
                    </m:r>
                    <m:r>
                      <a:rPr lang="en-GB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≠1</m:t>
                    </m:r>
                  </m:oMath>
                </a14:m>
                <a:r>
                  <a:rPr lang="en-GB" dirty="0"/>
                  <a:t>, then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GB" dirty="0"/>
                  <a:t> is composite</a:t>
                </a:r>
              </a:p>
              <a:p>
                <a:pPr lvl="1"/>
                <a:r>
                  <a:rPr lang="en-GB" dirty="0"/>
                  <a:t>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GB" b="0" i="0" smtClean="0">
                            <a:latin typeface="Cambria Math" panose="02040503050406030204" pitchFamily="18" charset="0"/>
                          </a:rPr>
                          <m:t>p</m:t>
                        </m:r>
                        <m:r>
                          <a:rPr lang="en-GB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GB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GB">
                        <a:latin typeface="Cambria Math" panose="02040503050406030204" pitchFamily="18" charset="0"/>
                      </a:rPr>
                      <m:t>mod</m:t>
                    </m:r>
                    <m:r>
                      <a:rPr lang="en-GB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GB" dirty="0"/>
                  <a:t>, then p is probably prime</a:t>
                </a:r>
              </a:p>
              <a:p>
                <a:r>
                  <a:rPr lang="en-GB" dirty="0"/>
                  <a:t>Given an efficient way of performing primality testing, actually generating a random prime number is relatively easy</a:t>
                </a:r>
              </a:p>
              <a:p>
                <a:r>
                  <a:rPr lang="en-GB" dirty="0"/>
                  <a:t>This simplicity is due to an important fact about numbers</a:t>
                </a:r>
              </a:p>
              <a:p>
                <a:pPr lvl="1"/>
                <a:r>
                  <a:rPr lang="en-GB" dirty="0"/>
                  <a:t>the number of prime numbers between 1 and any number </a:t>
                </a:r>
                <a:r>
                  <a:rPr lang="en-GB" i="1" dirty="0"/>
                  <a:t>n </a:t>
                </a:r>
                <a:r>
                  <a:rPr lang="en-GB" dirty="0"/>
                  <a:t>is at least </a:t>
                </a:r>
                <a:r>
                  <a:rPr lang="en-GB" i="1" dirty="0"/>
                  <a:t>n</a:t>
                </a:r>
                <a:r>
                  <a:rPr lang="en-GB" dirty="0"/>
                  <a:t>/ln </a:t>
                </a:r>
                <a:r>
                  <a:rPr lang="en-GB" i="1" dirty="0"/>
                  <a:t>n</a:t>
                </a:r>
                <a:r>
                  <a:rPr lang="en-GB" dirty="0"/>
                  <a:t>, for </a:t>
                </a:r>
                <a:r>
                  <a:rPr lang="en-GB" i="1" dirty="0"/>
                  <a:t>n </a:t>
                </a:r>
                <a:r>
                  <a:rPr lang="en-GB" dirty="0"/>
                  <a:t>≥ 4 </a:t>
                </a:r>
              </a:p>
              <a:p>
                <a:r>
                  <a:rPr lang="en-GB" dirty="0"/>
                  <a:t> Selecting a random number between the range, check for its primality</a:t>
                </a:r>
              </a:p>
              <a:p>
                <a:pPr lvl="1"/>
                <a:r>
                  <a:rPr lang="en-GB" dirty="0"/>
                  <a:t>if we repeat this process a logarithmic number of times, testing each number generated for primality, then one of our generated numbers is expected to be prime </a:t>
                </a:r>
              </a:p>
              <a:p>
                <a:endParaRPr lang="en-GB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18F4B5E-BDE4-B248-88DA-5C8C31ABAE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46292" y="1825623"/>
                <a:ext cx="10943804" cy="5335465"/>
              </a:xfrm>
              <a:blipFill>
                <a:blip r:embed="rId2"/>
                <a:stretch>
                  <a:fillRect l="-928" t="-2857" r="-58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827726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64FEE-34C3-024B-BA88-33E8D6444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Typical RSA use-case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8F4B5E-BDE4-B248-88DA-5C8C31ABAE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6292" y="1825623"/>
            <a:ext cx="10943804" cy="4739563"/>
          </a:xfrm>
        </p:spPr>
        <p:txBody>
          <a:bodyPr>
            <a:normAutofit/>
          </a:bodyPr>
          <a:lstStyle/>
          <a:p>
            <a:r>
              <a:rPr lang="en-GB" dirty="0"/>
              <a:t>Even with an efficient implementation, the RSA cryptosystem is orders-of-magnitude slower than the AES symmetric cryptosystem </a:t>
            </a:r>
          </a:p>
          <a:p>
            <a:r>
              <a:rPr lang="en-GB" dirty="0"/>
              <a:t>Thus, a standard approach to encryption is as follows: </a:t>
            </a:r>
          </a:p>
          <a:p>
            <a:pPr lvl="1"/>
            <a:r>
              <a:rPr lang="en-GB" dirty="0"/>
              <a:t>Encrypt a secret key, </a:t>
            </a:r>
            <a:r>
              <a:rPr lang="en-GB" i="1" dirty="0"/>
              <a:t>K</a:t>
            </a:r>
            <a:r>
              <a:rPr lang="en-GB" dirty="0"/>
              <a:t>, with the RSA cryptosystem for the AES symmetric cryptosystem</a:t>
            </a:r>
          </a:p>
          <a:p>
            <a:pPr lvl="1"/>
            <a:r>
              <a:rPr lang="en-GB" dirty="0"/>
              <a:t>Encrypt with AES using key </a:t>
            </a:r>
            <a:r>
              <a:rPr lang="en-GB" i="1" dirty="0"/>
              <a:t>K</a:t>
            </a:r>
            <a:r>
              <a:rPr lang="en-GB" dirty="0"/>
              <a:t> </a:t>
            </a:r>
          </a:p>
          <a:p>
            <a:pPr lvl="1"/>
            <a:r>
              <a:rPr lang="en-GB" dirty="0"/>
              <a:t>Transmit the RSA-encrypted key together with the AES-encrypted document</a:t>
            </a:r>
          </a:p>
          <a:p>
            <a:r>
              <a:rPr lang="en-GB" dirty="0"/>
              <a:t>The above method illustrates a common use of public-key cryptography in conjunction with a symmetric cryptosystem</a:t>
            </a:r>
          </a:p>
        </p:txBody>
      </p:sp>
    </p:spTree>
    <p:extLst>
      <p:ext uri="{BB962C8B-B14F-4D97-AF65-F5344CB8AC3E}">
        <p14:creationId xmlns:p14="http://schemas.microsoft.com/office/powerpoint/2010/main" val="10327131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759214C-2A69-7444-AFAD-597A5DCBCA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257" b="15487"/>
          <a:stretch/>
        </p:blipFill>
        <p:spPr>
          <a:xfrm>
            <a:off x="3677805" y="951328"/>
            <a:ext cx="4836389" cy="4955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7405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6B770D0-145B-F840-896F-F283CD1D30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3094" b="17127"/>
          <a:stretch/>
        </p:blipFill>
        <p:spPr>
          <a:xfrm>
            <a:off x="1571739" y="5334096"/>
            <a:ext cx="9048520" cy="99752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4434222-B95C-6C4B-BFFA-7C7D0FD949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9372" y="770920"/>
            <a:ext cx="5693253" cy="4085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0486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64FEE-34C3-024B-BA88-33E8D6444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Prime numbers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18F4B5E-BDE4-B248-88DA-5C8C31ABAED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3"/>
                <a:ext cx="10515600" cy="4739563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GB" dirty="0"/>
                  <a:t>Prime number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GB" dirty="0"/>
                  <a:t> is an integer (Integers are like whole numbers, but they also include negative numbers, but no fractions allowed)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≥2</m:t>
                    </m:r>
                  </m:oMath>
                </a14:m>
                <a:endParaRPr lang="en-GB" dirty="0"/>
              </a:p>
              <a:p>
                <a:pPr lvl="1"/>
                <a:r>
                  <a:rPr lang="en-GB" dirty="0"/>
                  <a:t>The only divisors of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GB" dirty="0"/>
                  <a:t> is 1 and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GB" dirty="0"/>
                  <a:t> </a:t>
                </a:r>
              </a:p>
              <a:p>
                <a:r>
                  <a:rPr lang="en-GB" dirty="0"/>
                  <a:t>Examples</a:t>
                </a:r>
              </a:p>
              <a:p>
                <a:pPr lvl="1"/>
                <a:r>
                  <a:rPr lang="en-GB" dirty="0"/>
                  <a:t>2, 7, 19 are primes</a:t>
                </a:r>
              </a:p>
              <a:p>
                <a:pPr lvl="1"/>
                <a:r>
                  <a:rPr lang="en-GB" dirty="0"/>
                  <a:t>-3, 0, 1, 6 are not primes</a:t>
                </a:r>
              </a:p>
              <a:p>
                <a:r>
                  <a:rPr lang="en-GB" dirty="0"/>
                  <a:t>Prime decomposition (aka factorization) of a positive integer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GB" dirty="0"/>
                  <a:t>: 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p>
                    </m:sSubSup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GB" b="0" i="1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p>
                    </m:sSubSup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… 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Sup>
                      <m:sSubSup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sup>
                    </m:sSubSup>
                  </m:oMath>
                </a14:m>
                <a:endParaRPr lang="en-GB" b="0" i="1" dirty="0">
                  <a:latin typeface="Cambria Math" panose="02040503050406030204" pitchFamily="18" charset="0"/>
                </a:endParaRPr>
              </a:p>
              <a:p>
                <a:r>
                  <a:rPr lang="en-GB" dirty="0"/>
                  <a:t>Example: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200=</m:t>
                    </m:r>
                    <m:sSup>
                      <m:sSup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e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GB" dirty="0"/>
                  <a:t> </a:t>
                </a:r>
              </a:p>
              <a:p>
                <a:r>
                  <a:rPr lang="en-GB" dirty="0"/>
                  <a:t>Fundamental Theorem of Arithmetic:</a:t>
                </a:r>
              </a:p>
              <a:p>
                <a:pPr lvl="1"/>
                <a:r>
                  <a:rPr lang="en-GB" dirty="0"/>
                  <a:t>The prime decomposition of a positive integer is unique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18F4B5E-BDE4-B248-88DA-5C8C31ABAE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3"/>
                <a:ext cx="10515600" cy="4739563"/>
              </a:xfrm>
              <a:blipFill>
                <a:blip r:embed="rId2"/>
                <a:stretch>
                  <a:fillRect l="-844" t="-3485" b="-21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68753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64FEE-34C3-024B-BA88-33E8D6444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Greatest Common Divisor (GCD)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8F4B5E-BDE4-B248-88DA-5C8C31ABAE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3"/>
            <a:ext cx="10515600" cy="4739563"/>
          </a:xfrm>
        </p:spPr>
        <p:txBody>
          <a:bodyPr>
            <a:normAutofit/>
          </a:bodyPr>
          <a:lstStyle/>
          <a:p>
            <a:r>
              <a:rPr lang="en-GB" dirty="0"/>
              <a:t>The greatest common divisor (GCD) of two integers a and b, denoted </a:t>
            </a:r>
            <a:r>
              <a:rPr lang="en-GB" dirty="0" err="1"/>
              <a:t>gcd</a:t>
            </a:r>
            <a:r>
              <a:rPr lang="en-GB" dirty="0"/>
              <a:t>(a, b), is the largest positive integer that divides both a and b</a:t>
            </a:r>
          </a:p>
          <a:p>
            <a:r>
              <a:rPr lang="en-GB" dirty="0"/>
              <a:t>Examples: </a:t>
            </a:r>
          </a:p>
          <a:p>
            <a:pPr lvl="1"/>
            <a:r>
              <a:rPr lang="en-GB" dirty="0" err="1"/>
              <a:t>gcd</a:t>
            </a:r>
            <a:r>
              <a:rPr lang="en-GB" dirty="0"/>
              <a:t>(18, 30) = 6</a:t>
            </a:r>
          </a:p>
          <a:p>
            <a:pPr lvl="1"/>
            <a:r>
              <a:rPr lang="en-GB" dirty="0" err="1"/>
              <a:t>gcd</a:t>
            </a:r>
            <a:r>
              <a:rPr lang="en-GB" dirty="0"/>
              <a:t>(0, 20) = 20</a:t>
            </a:r>
          </a:p>
          <a:p>
            <a:pPr lvl="1"/>
            <a:r>
              <a:rPr lang="en-GB" dirty="0" err="1"/>
              <a:t>gcd</a:t>
            </a:r>
            <a:r>
              <a:rPr lang="en-GB" dirty="0"/>
              <a:t>(-21, 49) = 7</a:t>
            </a:r>
          </a:p>
          <a:p>
            <a:r>
              <a:rPr lang="en-GB" dirty="0"/>
              <a:t>Two integers a and b are said to be relatively prime if </a:t>
            </a:r>
            <a:r>
              <a:rPr lang="en-GB" dirty="0" err="1"/>
              <a:t>gcd</a:t>
            </a:r>
            <a:r>
              <a:rPr lang="en-GB" dirty="0"/>
              <a:t>(a, b) = 1</a:t>
            </a:r>
          </a:p>
          <a:p>
            <a:r>
              <a:rPr lang="en-GB" dirty="0"/>
              <a:t>Example:</a:t>
            </a:r>
          </a:p>
          <a:p>
            <a:pPr lvl="1"/>
            <a:r>
              <a:rPr lang="en-GB" dirty="0"/>
              <a:t>15 and 28 are relatively prime, as </a:t>
            </a:r>
            <a:r>
              <a:rPr lang="en-GB" dirty="0" err="1"/>
              <a:t>gcd</a:t>
            </a:r>
            <a:r>
              <a:rPr lang="en-GB" dirty="0"/>
              <a:t>(15,28) = 1</a:t>
            </a:r>
          </a:p>
        </p:txBody>
      </p:sp>
    </p:spTree>
    <p:extLst>
      <p:ext uri="{BB962C8B-B14F-4D97-AF65-F5344CB8AC3E}">
        <p14:creationId xmlns:p14="http://schemas.microsoft.com/office/powerpoint/2010/main" val="26840041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64FEE-34C3-024B-BA88-33E8D6444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Modular arithmetic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18F4B5E-BDE4-B248-88DA-5C8C31ABAED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3"/>
                <a:ext cx="10515600" cy="4739563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GB" dirty="0"/>
                  <a:t>Modulo operator for a positive integer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en-GB" b="0" dirty="0"/>
              </a:p>
              <a:p>
                <a:pPr lvl="1"/>
                <a:r>
                  <a:rPr lang="en-GB" dirty="0"/>
                  <a:t>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GB" dirty="0"/>
                  <a:t>, here,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GB" dirty="0"/>
                  <a:t> and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GB" dirty="0"/>
                  <a:t> are integers and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GB" dirty="0"/>
                  <a:t> is the reminder </a:t>
                </a:r>
              </a:p>
              <a:p>
                <a:r>
                  <a:rPr lang="en-GB" dirty="0"/>
                  <a:t>It is equivalent to: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𝑘𝑛</m:t>
                    </m:r>
                  </m:oMath>
                </a14:m>
                <a:endParaRPr lang="en-GB" b="0" dirty="0"/>
              </a:p>
              <a:p>
                <a:pPr lvl="1"/>
                <a:r>
                  <a:rPr lang="en-GB" dirty="0"/>
                  <a:t>Here,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GB" dirty="0"/>
                  <a:t> is the quotient, also denoted with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endParaRPr lang="en-GB" b="0" dirty="0"/>
              </a:p>
              <a:p>
                <a:r>
                  <a:rPr lang="en-GB" dirty="0"/>
                  <a:t>Example:</a:t>
                </a:r>
              </a:p>
              <a:p>
                <a:pPr lvl="1"/>
                <a:r>
                  <a:rPr lang="en-GB" dirty="0"/>
                  <a:t>29 mod 13 = 3		13 mod 13 = 0 		-1 mod 13 = 12</a:t>
                </a:r>
              </a:p>
              <a:p>
                <a:pPr lvl="1"/>
                <a:r>
                  <a:rPr lang="en-GB" dirty="0"/>
                  <a:t>29 = 3 + 2 x 13		13 = 0 + 1 x 13		-1 = 12 + (-1) x 13</a:t>
                </a:r>
              </a:p>
              <a:p>
                <a:r>
                  <a:rPr lang="en-GB" dirty="0"/>
                  <a:t>Modulo and GCD   </a:t>
                </a:r>
              </a:p>
              <a:p>
                <a:pPr lvl="1"/>
                <a:r>
                  <a:rPr lang="en-GB" dirty="0" err="1"/>
                  <a:t>gcd</a:t>
                </a:r>
                <a:r>
                  <a:rPr lang="en-GB" dirty="0"/>
                  <a:t>(a, b) = </a:t>
                </a:r>
                <a:r>
                  <a:rPr lang="en-GB" dirty="0" err="1"/>
                  <a:t>gcd</a:t>
                </a:r>
                <a:r>
                  <a:rPr lang="en-GB" dirty="0"/>
                  <a:t>(b, a mod b)</a:t>
                </a:r>
              </a:p>
              <a:p>
                <a:r>
                  <a:rPr lang="en-GB" dirty="0"/>
                  <a:t>Example: </a:t>
                </a:r>
              </a:p>
              <a:p>
                <a:pPr lvl="1"/>
                <a:r>
                  <a:rPr lang="en-GB" dirty="0" err="1"/>
                  <a:t>gcd</a:t>
                </a:r>
                <a:r>
                  <a:rPr lang="en-GB" dirty="0"/>
                  <a:t>(21, 12) = 3 	</a:t>
                </a:r>
                <a:r>
                  <a:rPr lang="en-GB" dirty="0" err="1"/>
                  <a:t>gcd</a:t>
                </a:r>
                <a:r>
                  <a:rPr lang="en-GB" dirty="0"/>
                  <a:t>(12, 21 mod 12) = </a:t>
                </a:r>
                <a:r>
                  <a:rPr lang="en-GB" dirty="0" err="1"/>
                  <a:t>gcd</a:t>
                </a:r>
                <a:r>
                  <a:rPr lang="en-GB" dirty="0"/>
                  <a:t>(12, 9) = 3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18F4B5E-BDE4-B248-88DA-5C8C31ABAE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3"/>
                <a:ext cx="10515600" cy="4739563"/>
              </a:xfrm>
              <a:blipFill>
                <a:blip r:embed="rId2"/>
                <a:stretch>
                  <a:fillRect l="-965" t="-3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542502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64FEE-34C3-024B-BA88-33E8D6444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Euclid’s GCD algorithm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8F4B5E-BDE4-B248-88DA-5C8C31ABAE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3"/>
            <a:ext cx="4769581" cy="4739563"/>
          </a:xfrm>
        </p:spPr>
        <p:txBody>
          <a:bodyPr>
            <a:normAutofit/>
          </a:bodyPr>
          <a:lstStyle/>
          <a:p>
            <a:r>
              <a:rPr lang="en-GB" dirty="0"/>
              <a:t>Euclid’s algorithm for computing the GCD repeatedly applies the formula </a:t>
            </a:r>
          </a:p>
          <a:p>
            <a:pPr lvl="1"/>
            <a:r>
              <a:rPr lang="en-GB" dirty="0" err="1"/>
              <a:t>gcd</a:t>
            </a:r>
            <a:r>
              <a:rPr lang="en-GB" dirty="0"/>
              <a:t>(a, b) = </a:t>
            </a:r>
            <a:r>
              <a:rPr lang="en-GB" dirty="0" err="1"/>
              <a:t>gcd</a:t>
            </a:r>
            <a:r>
              <a:rPr lang="en-GB" dirty="0"/>
              <a:t>(b, a mod b)</a:t>
            </a:r>
          </a:p>
          <a:p>
            <a:r>
              <a:rPr lang="en-GB" dirty="0"/>
              <a:t>Example: </a:t>
            </a:r>
            <a:r>
              <a:rPr lang="en-GB" dirty="0" err="1"/>
              <a:t>gcd</a:t>
            </a:r>
            <a:r>
              <a:rPr lang="en-GB" dirty="0"/>
              <a:t>(412, 260) = 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8E016F-7895-FA40-B49A-4DE8BB80681B}"/>
              </a:ext>
            </a:extLst>
          </p:cNvPr>
          <p:cNvSpPr txBox="1"/>
          <p:nvPr/>
        </p:nvSpPr>
        <p:spPr>
          <a:xfrm>
            <a:off x="7177636" y="2093212"/>
            <a:ext cx="3439115" cy="2031325"/>
          </a:xfrm>
          <a:prstGeom prst="rect">
            <a:avLst/>
          </a:prstGeom>
          <a:solidFill>
            <a:srgbClr val="FCFBF9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 dirty="0"/>
              <a:t>Algorithm </a:t>
            </a:r>
            <a:r>
              <a:rPr lang="en-US" b="1" i="1" dirty="0" err="1">
                <a:solidFill>
                  <a:srgbClr val="C00000"/>
                </a:solidFill>
              </a:rPr>
              <a:t>EuclidGCD</a:t>
            </a:r>
            <a:r>
              <a:rPr lang="en-US" b="1" i="1" dirty="0">
                <a:solidFill>
                  <a:srgbClr val="C00000"/>
                </a:solidFill>
              </a:rPr>
              <a:t>(</a:t>
            </a:r>
            <a:r>
              <a:rPr lang="en-US" b="1" i="1" dirty="0" err="1">
                <a:solidFill>
                  <a:srgbClr val="C00000"/>
                </a:solidFill>
              </a:rPr>
              <a:t>a,b</a:t>
            </a:r>
            <a:r>
              <a:rPr lang="en-US" b="1" i="1" dirty="0">
                <a:solidFill>
                  <a:srgbClr val="C00000"/>
                </a:solidFill>
              </a:rPr>
              <a:t>)</a:t>
            </a:r>
          </a:p>
          <a:p>
            <a:r>
              <a:rPr lang="en-US" b="1" dirty="0"/>
              <a:t>    Input </a:t>
            </a:r>
            <a:r>
              <a:rPr lang="en-US" b="1" dirty="0">
                <a:solidFill>
                  <a:srgbClr val="C00000"/>
                </a:solidFill>
              </a:rPr>
              <a:t>integers </a:t>
            </a:r>
            <a:r>
              <a:rPr lang="en-US" b="1" i="1" dirty="0">
                <a:solidFill>
                  <a:srgbClr val="C00000"/>
                </a:solidFill>
              </a:rPr>
              <a:t>a</a:t>
            </a:r>
            <a:r>
              <a:rPr lang="en-US" b="1" dirty="0">
                <a:solidFill>
                  <a:srgbClr val="C00000"/>
                </a:solidFill>
              </a:rPr>
              <a:t> and </a:t>
            </a:r>
            <a:r>
              <a:rPr lang="en-US" b="1" i="1" dirty="0">
                <a:solidFill>
                  <a:srgbClr val="C00000"/>
                </a:solidFill>
              </a:rPr>
              <a:t>b</a:t>
            </a:r>
          </a:p>
          <a:p>
            <a:r>
              <a:rPr lang="en-US" b="1" dirty="0"/>
              <a:t>    Output </a:t>
            </a:r>
            <a:r>
              <a:rPr lang="en-US" b="1" dirty="0" err="1">
                <a:solidFill>
                  <a:srgbClr val="C00000"/>
                </a:solidFill>
              </a:rPr>
              <a:t>gcd</a:t>
            </a:r>
            <a:r>
              <a:rPr lang="en-US" b="1" dirty="0">
                <a:solidFill>
                  <a:srgbClr val="C00000"/>
                </a:solidFill>
              </a:rPr>
              <a:t>(</a:t>
            </a:r>
            <a:r>
              <a:rPr lang="en-US" b="1" i="1" dirty="0" err="1">
                <a:solidFill>
                  <a:srgbClr val="C00000"/>
                </a:solidFill>
              </a:rPr>
              <a:t>a</a:t>
            </a:r>
            <a:r>
              <a:rPr lang="en-US" b="1" dirty="0" err="1">
                <a:solidFill>
                  <a:srgbClr val="C00000"/>
                </a:solidFill>
              </a:rPr>
              <a:t>,</a:t>
            </a:r>
            <a:r>
              <a:rPr lang="en-US" b="1" i="1" dirty="0" err="1">
                <a:solidFill>
                  <a:srgbClr val="C00000"/>
                </a:solidFill>
              </a:rPr>
              <a:t>b</a:t>
            </a:r>
            <a:r>
              <a:rPr lang="en-US" b="1" dirty="0">
                <a:solidFill>
                  <a:srgbClr val="C00000"/>
                </a:solidFill>
              </a:rPr>
              <a:t>)</a:t>
            </a:r>
          </a:p>
          <a:p>
            <a:r>
              <a:rPr lang="en-US" b="1" dirty="0"/>
              <a:t>    if </a:t>
            </a:r>
            <a:r>
              <a:rPr lang="en-US" b="1" i="1" dirty="0">
                <a:solidFill>
                  <a:srgbClr val="C00000"/>
                </a:solidFill>
              </a:rPr>
              <a:t>b</a:t>
            </a:r>
            <a:r>
              <a:rPr lang="en-US" b="1" dirty="0"/>
              <a:t> = </a:t>
            </a:r>
            <a:r>
              <a:rPr lang="en-US" b="1" i="1" dirty="0">
                <a:solidFill>
                  <a:srgbClr val="C00000"/>
                </a:solidFill>
              </a:rPr>
              <a:t>0</a:t>
            </a:r>
          </a:p>
          <a:p>
            <a:r>
              <a:rPr lang="en-US" b="1" dirty="0"/>
              <a:t>        return </a:t>
            </a:r>
            <a:r>
              <a:rPr lang="en-US" b="1" i="1" dirty="0">
                <a:solidFill>
                  <a:srgbClr val="C00000"/>
                </a:solidFill>
              </a:rPr>
              <a:t>a</a:t>
            </a:r>
          </a:p>
          <a:p>
            <a:r>
              <a:rPr lang="en-US" b="1" dirty="0"/>
              <a:t>    else</a:t>
            </a:r>
          </a:p>
          <a:p>
            <a:r>
              <a:rPr lang="en-US" b="1" dirty="0"/>
              <a:t>        return </a:t>
            </a:r>
            <a:r>
              <a:rPr lang="en-US" b="1" i="1" dirty="0" err="1">
                <a:solidFill>
                  <a:srgbClr val="C00000"/>
                </a:solidFill>
              </a:rPr>
              <a:t>EuclidGCD</a:t>
            </a:r>
            <a:r>
              <a:rPr lang="en-US" b="1" i="1" dirty="0">
                <a:solidFill>
                  <a:srgbClr val="C00000"/>
                </a:solidFill>
              </a:rPr>
              <a:t>(b, a mod b)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662AAD62-E0E1-5048-BDE5-9AF9E5FC3B9C}"/>
              </a:ext>
            </a:extLst>
          </p:cNvPr>
          <p:cNvGraphicFramePr>
            <a:graphicFrameLocks noGrp="1"/>
          </p:cNvGraphicFramePr>
          <p:nvPr/>
        </p:nvGraphicFramePr>
        <p:xfrm>
          <a:off x="2328709" y="5525539"/>
          <a:ext cx="8128000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29950073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780969928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117865251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565271214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842586291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847494783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979243234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7592860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a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412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260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152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108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44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20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3753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b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260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152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108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44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20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75024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447577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64FEE-34C3-024B-BA88-33E8D6444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Multiplicative Inverse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18F4B5E-BDE4-B248-88DA-5C8C31ABAED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46292" y="1825623"/>
                <a:ext cx="10515600" cy="4739563"/>
              </a:xfrm>
            </p:spPr>
            <p:txBody>
              <a:bodyPr>
                <a:normAutofit/>
              </a:bodyPr>
              <a:lstStyle/>
              <a:p>
                <a:r>
                  <a:rPr lang="en-GB" dirty="0"/>
                  <a:t>The </a:t>
                </a:r>
                <a:r>
                  <a:rPr lang="en-GB" b="1" dirty="0"/>
                  <a:t>residues</a:t>
                </a:r>
                <a:r>
                  <a:rPr lang="en-GB" dirty="0"/>
                  <a:t> modulo a positive integer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GB" dirty="0"/>
                  <a:t> are the set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0, 1, 2, …, </m:t>
                        </m:r>
                        <m:d>
                          <m:d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e>
                    </m:d>
                  </m:oMath>
                </a14:m>
                <a:endParaRPr lang="en-GB" b="0" dirty="0"/>
              </a:p>
              <a:p>
                <a:r>
                  <a:rPr lang="en-GB" dirty="0"/>
                  <a:t>Let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GB" dirty="0"/>
                  <a:t> and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GB" dirty="0"/>
                  <a:t> be two elements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b="0" i="0" smtClean="0">
                            <a:latin typeface="Cambria Math" panose="02040503050406030204" pitchFamily="18" charset="0"/>
                          </a:rPr>
                          <m:t>Z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GB" dirty="0"/>
                  <a:t> such that: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𝑥𝑦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GB" b="0" dirty="0"/>
              </a:p>
              <a:p>
                <a:pPr lvl="1"/>
                <a:r>
                  <a:rPr lang="en-GB" dirty="0"/>
                  <a:t>Then we say that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GB" dirty="0"/>
                  <a:t> is the multiplicative inverse of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GB" dirty="0"/>
                  <a:t>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b="0" i="0" smtClean="0">
                            <a:latin typeface="Cambria Math" panose="02040503050406030204" pitchFamily="18" charset="0"/>
                          </a:rPr>
                          <m:t>Z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GB" b="0" dirty="0"/>
              </a:p>
              <a:p>
                <a:pPr lvl="1"/>
                <a:r>
                  <a:rPr lang="en-GB" dirty="0"/>
                  <a:t>and we write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GB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GB" dirty="0"/>
              </a:p>
              <a:p>
                <a:r>
                  <a:rPr lang="en-GB" dirty="0"/>
                  <a:t>Example:</a:t>
                </a:r>
              </a:p>
              <a:p>
                <a:pPr lvl="1"/>
                <a:r>
                  <a:rPr lang="en-GB" dirty="0"/>
                  <a:t>Multiplicative inverses of the residues modulo 11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18F4B5E-BDE4-B248-88DA-5C8C31ABAE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46292" y="1825623"/>
                <a:ext cx="10515600" cy="4739563"/>
              </a:xfrm>
              <a:blipFill>
                <a:blip r:embed="rId2"/>
                <a:stretch>
                  <a:fillRect l="-965" t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9C4F7FF-755A-8B4E-9865-6CF0A5DB9A28}"/>
              </a:ext>
            </a:extLst>
          </p:cNvPr>
          <p:cNvGraphicFramePr>
            <a:graphicFrameLocks noGrp="1"/>
          </p:cNvGraphicFramePr>
          <p:nvPr/>
        </p:nvGraphicFramePr>
        <p:xfrm>
          <a:off x="2141017" y="5264740"/>
          <a:ext cx="8127996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77333">
                  <a:extLst>
                    <a:ext uri="{9D8B030D-6E8A-4147-A177-3AD203B41FA5}">
                      <a16:colId xmlns:a16="http://schemas.microsoft.com/office/drawing/2014/main" val="2291236825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1859037920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1173629218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4169762837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2447872300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3837370959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2768725775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2322325308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1612147438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1972717714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1931058234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156450142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x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5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6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7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8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9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10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92830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x</a:t>
                      </a:r>
                      <a:r>
                        <a:rPr lang="en-US" baseline="30000" dirty="0">
                          <a:solidFill>
                            <a:schemeClr val="bg1"/>
                          </a:solidFill>
                        </a:rPr>
                        <a:t>-1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6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9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8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7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5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10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67282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565027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64FEE-34C3-024B-BA88-33E8D6444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Multiplicative Inverse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18F4B5E-BDE4-B248-88DA-5C8C31ABAED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46292" y="1825623"/>
                <a:ext cx="10515600" cy="4739563"/>
              </a:xfrm>
            </p:spPr>
            <p:txBody>
              <a:bodyPr>
                <a:normAutofit/>
              </a:bodyPr>
              <a:lstStyle/>
              <a:p>
                <a:r>
                  <a:rPr lang="en-GB" dirty="0"/>
                  <a:t>Theorem:</a:t>
                </a:r>
              </a:p>
              <a:p>
                <a:pPr lvl="1"/>
                <a:r>
                  <a:rPr lang="en-GB" dirty="0"/>
                  <a:t>An element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GB" dirty="0"/>
                  <a:t>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>
                            <a:latin typeface="Cambria Math" panose="02040503050406030204" pitchFamily="18" charset="0"/>
                          </a:rPr>
                          <m:t>Z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GB" dirty="0"/>
                  <a:t> has a multiplicative inverse if and only if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GB" dirty="0"/>
                  <a:t> and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are relatively prime</a:t>
                </a:r>
              </a:p>
              <a:p>
                <a:r>
                  <a:rPr lang="en-GB" dirty="0"/>
                  <a:t>Example:</a:t>
                </a:r>
              </a:p>
              <a:p>
                <a:pPr lvl="1"/>
                <a:r>
                  <a:rPr lang="en-GB" dirty="0"/>
                  <a:t>The elements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>
                            <a:latin typeface="Cambria Math" panose="02040503050406030204" pitchFamily="18" charset="0"/>
                          </a:rPr>
                          <m:t>Z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</m:oMath>
                </a14:m>
                <a:r>
                  <a:rPr lang="en-GB" dirty="0"/>
                  <a:t> with a multiplicative inverse are 1, 3, 7, 9</a:t>
                </a:r>
              </a:p>
              <a:p>
                <a:pPr lvl="1"/>
                <a:endParaRPr lang="en-GB" dirty="0"/>
              </a:p>
              <a:p>
                <a:pPr marL="457200" lvl="1" indent="0">
                  <a:buNone/>
                </a:pPr>
                <a:endParaRPr lang="en-GB" dirty="0"/>
              </a:p>
              <a:p>
                <a:r>
                  <a:rPr lang="en-GB" dirty="0"/>
                  <a:t>Corollary:</a:t>
                </a:r>
              </a:p>
              <a:p>
                <a:pPr lvl="1"/>
                <a:r>
                  <a:rPr lang="en-GB" dirty="0"/>
                  <a:t>If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GB" dirty="0"/>
                  <a:t> is prime, every nonzero residue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>
                            <a:latin typeface="Cambria Math" panose="02040503050406030204" pitchFamily="18" charset="0"/>
                          </a:rPr>
                          <m:t>Z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GB" dirty="0"/>
                  <a:t> has a multiplicative inverse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18F4B5E-BDE4-B248-88DA-5C8C31ABAE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46292" y="1825623"/>
                <a:ext cx="10515600" cy="4739563"/>
              </a:xfrm>
              <a:blipFill>
                <a:blip r:embed="rId2"/>
                <a:stretch>
                  <a:fillRect l="-965" t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9C4F7FF-755A-8B4E-9865-6CF0A5DB9A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1336648"/>
              </p:ext>
            </p:extLst>
          </p:nvPr>
        </p:nvGraphicFramePr>
        <p:xfrm>
          <a:off x="1882072" y="3954033"/>
          <a:ext cx="7450663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77333">
                  <a:extLst>
                    <a:ext uri="{9D8B030D-6E8A-4147-A177-3AD203B41FA5}">
                      <a16:colId xmlns:a16="http://schemas.microsoft.com/office/drawing/2014/main" val="2291236825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1859037920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1173629218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4169762837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2447872300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3837370959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2768725775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2322325308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1612147438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1972717714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19310582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x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5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6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7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8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9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92830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x</a:t>
                      </a:r>
                      <a:r>
                        <a:rPr lang="en-US" baseline="30000" dirty="0">
                          <a:solidFill>
                            <a:schemeClr val="bg1"/>
                          </a:solidFill>
                        </a:rPr>
                        <a:t>-1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7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9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6728203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D856B7F-A841-6C47-BE1C-09B8DCEFF6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3806495"/>
              </p:ext>
            </p:extLst>
          </p:nvPr>
        </p:nvGraphicFramePr>
        <p:xfrm>
          <a:off x="1598852" y="5785589"/>
          <a:ext cx="8127996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77333">
                  <a:extLst>
                    <a:ext uri="{9D8B030D-6E8A-4147-A177-3AD203B41FA5}">
                      <a16:colId xmlns:a16="http://schemas.microsoft.com/office/drawing/2014/main" val="2291236825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1859037920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1173629218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4169762837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2447872300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3837370959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2768725775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2322325308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1612147438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1972717714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1931058234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156450142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x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5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6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7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8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9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10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92830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x</a:t>
                      </a:r>
                      <a:r>
                        <a:rPr lang="en-US" baseline="30000" dirty="0">
                          <a:solidFill>
                            <a:schemeClr val="bg1"/>
                          </a:solidFill>
                        </a:rPr>
                        <a:t>-1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6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9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8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7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5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10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67282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772427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64FEE-34C3-024B-BA88-33E8D6444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Modular exponentiation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18F4B5E-BDE4-B248-88DA-5C8C31ABAED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46293" y="1825623"/>
                <a:ext cx="6216660" cy="5153246"/>
              </a:xfrm>
            </p:spPr>
            <p:txBody>
              <a:bodyPr>
                <a:normAutofit/>
              </a:bodyPr>
              <a:lstStyle/>
              <a:p>
                <a:r>
                  <a:rPr lang="en-GB" dirty="0"/>
                  <a:t>The form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p>
                    </m:sSup>
                    <m:r>
                      <a:rPr lang="en-GB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GB" dirty="0"/>
                  <a:t> is called the modular exponentiation</a:t>
                </a:r>
              </a:p>
              <a:p>
                <a:r>
                  <a:rPr lang="en-GB" dirty="0"/>
                  <a:t>It has several properties</a:t>
                </a:r>
              </a:p>
              <a:p>
                <a:r>
                  <a:rPr lang="en-GB" dirty="0"/>
                  <a:t>If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GB" i="1" dirty="0"/>
                  <a:t> </a:t>
                </a:r>
                <a:r>
                  <a:rPr lang="en-GB" dirty="0"/>
                  <a:t>is not prime, e.g.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=10</m:t>
                    </m:r>
                  </m:oMath>
                </a14:m>
                <a:r>
                  <a:rPr lang="en-GB" dirty="0"/>
                  <a:t>, there are modular powers equal to 1 only for the elements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GB" dirty="0"/>
                  <a:t> that are relatively prime with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GB" dirty="0"/>
              </a:p>
              <a:p>
                <a:pPr lvl="1"/>
                <a:r>
                  <a:rPr lang="en-GB" dirty="0"/>
                  <a:t>That is, those elements whose </a:t>
                </a:r>
                <a:r>
                  <a:rPr lang="en-GB" dirty="0" err="1"/>
                  <a:t>gcd</a:t>
                </a:r>
                <a:r>
                  <a:rPr lang="en-GB" dirty="0"/>
                  <a:t> with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GB" dirty="0"/>
                  <a:t> is 1</a:t>
                </a:r>
              </a:p>
              <a:p>
                <a:pPr lvl="1"/>
                <a:r>
                  <a:rPr lang="en-GB" dirty="0"/>
                  <a:t>For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=10</m:t>
                    </m:r>
                  </m:oMath>
                </a14:m>
                <a:r>
                  <a:rPr lang="en-GB" dirty="0"/>
                  <a:t>, these elements are 1, 3, 7, 9</a:t>
                </a:r>
              </a:p>
              <a:p>
                <a:r>
                  <a:rPr lang="en-GB" dirty="0"/>
                  <a:t>If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GB" i="1" dirty="0"/>
                  <a:t> </a:t>
                </a:r>
                <a:r>
                  <a:rPr lang="en-GB" dirty="0"/>
                  <a:t>is prime, e.g.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=13</m:t>
                    </m:r>
                  </m:oMath>
                </a14:m>
                <a:r>
                  <a:rPr lang="en-GB" dirty="0"/>
                  <a:t>, every nonzero element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GB" i="1" dirty="0"/>
                  <a:t> </a:t>
                </a:r>
                <a:r>
                  <a:rPr lang="en-GB" dirty="0"/>
                  <a:t>has a power equal to 1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18F4B5E-BDE4-B248-88DA-5C8C31ABAE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46293" y="1825623"/>
                <a:ext cx="6216660" cy="5153246"/>
              </a:xfrm>
              <a:blipFill>
                <a:blip r:embed="rId2"/>
                <a:stretch>
                  <a:fillRect l="-1633" t="-2217" r="-3061" b="-9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9AAB6F9B-5789-D748-B5F0-8CAEC529DA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1326" y="1825623"/>
            <a:ext cx="2507232" cy="242936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900FE2A-8F2F-5343-B84F-C1A84203A2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2737" y="4226405"/>
            <a:ext cx="2865821" cy="2631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4422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15884</TotalTime>
  <Words>2602</Words>
  <Application>Microsoft Macintosh PowerPoint</Application>
  <PresentationFormat>Widescreen</PresentationFormat>
  <Paragraphs>362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Arial</vt:lpstr>
      <vt:lpstr>Calibri</vt:lpstr>
      <vt:lpstr>Calibri Light</vt:lpstr>
      <vt:lpstr>Cambria Math</vt:lpstr>
      <vt:lpstr>Office Theme</vt:lpstr>
      <vt:lpstr>CSE 477: Introduction to Computer Security</vt:lpstr>
      <vt:lpstr>Outline</vt:lpstr>
      <vt:lpstr>Prime numbers</vt:lpstr>
      <vt:lpstr>Greatest Common Divisor (GCD)</vt:lpstr>
      <vt:lpstr>Modular arithmetic</vt:lpstr>
      <vt:lpstr>Euclid’s GCD algorithm</vt:lpstr>
      <vt:lpstr>Multiplicative Inverse</vt:lpstr>
      <vt:lpstr>Multiplicative Inverse</vt:lpstr>
      <vt:lpstr>Modular exponentiation</vt:lpstr>
      <vt:lpstr>Fermat’s Little Theorem</vt:lpstr>
      <vt:lpstr>Euler’s Theorem</vt:lpstr>
      <vt:lpstr>RSA Cryptosystem</vt:lpstr>
      <vt:lpstr>RSA Cryptosystem</vt:lpstr>
      <vt:lpstr>RSA Cryptosystem</vt:lpstr>
      <vt:lpstr>RSA Correctness</vt:lpstr>
      <vt:lpstr>RSA Security</vt:lpstr>
      <vt:lpstr>RSA Security</vt:lpstr>
      <vt:lpstr>RSA Security</vt:lpstr>
      <vt:lpstr>RSA Determinism</vt:lpstr>
      <vt:lpstr>RSA Implementation</vt:lpstr>
      <vt:lpstr>Repeated squaring</vt:lpstr>
      <vt:lpstr>Repeated squaring</vt:lpstr>
      <vt:lpstr>Multiplicative inverse calculation</vt:lpstr>
      <vt:lpstr>Primality testing</vt:lpstr>
      <vt:lpstr>Primality testing</vt:lpstr>
      <vt:lpstr>Typical RSA use-case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Ferdous, Md Sadek</dc:creator>
  <cp:lastModifiedBy>Ferdous, Md Sadek</cp:lastModifiedBy>
  <cp:revision>211</cp:revision>
  <cp:lastPrinted>2018-04-04T08:22:29Z</cp:lastPrinted>
  <dcterms:created xsi:type="dcterms:W3CDTF">2018-03-28T08:20:04Z</dcterms:created>
  <dcterms:modified xsi:type="dcterms:W3CDTF">2020-06-09T05:53:58Z</dcterms:modified>
</cp:coreProperties>
</file>